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Lato" panose="020F0502020204030203" pitchFamily="34" charset="0"/>
      <p:regular r:id="rId22"/>
      <p:bold r:id="rId23"/>
      <p:italic r:id="rId24"/>
      <p:boldItalic r:id="rId25"/>
    </p:embeddedFont>
    <p:embeddedFont>
      <p:font typeface="Raleway" pitchFamily="2" charset="77"/>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44725"/>
  </p:normalViewPr>
  <p:slideViewPr>
    <p:cSldViewPr snapToGrid="0">
      <p:cViewPr varScale="1">
        <p:scale>
          <a:sx n="62" d="100"/>
          <a:sy n="62" d="100"/>
        </p:scale>
        <p:origin x="308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stock.adobe.com/search?k=boston+map&amp;asset_id=164610666" TargetMode="External"/><Relationship Id="rId2" Type="http://schemas.openxmlformats.org/officeDocument/2006/relationships/slide" Target="../slides/slide18.xml"/><Relationship Id="rId1" Type="http://schemas.openxmlformats.org/officeDocument/2006/relationships/notesMaster" Target="../notesMasters/notesMaster1.xml"/><Relationship Id="rId5" Type="http://schemas.openxmlformats.org/officeDocument/2006/relationships/hyperlink" Target="https://www.cnn.com/travel/article/best-waterfront-restaurants-world/index.html" TargetMode="External"/><Relationship Id="rId4" Type="http://schemas.openxmlformats.org/officeDocument/2006/relationships/hyperlink" Target="https://www.nyclu.org/en/news/ny-cant-just-rely-vaccine-mandates"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a20e25803c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a20e25803c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a20e25803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a20e25803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a20e25803c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1a20e25803c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a20e25803c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1a20e25803c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1a8fa9223e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1a8fa9223e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a20e25803c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a20e25803c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endParaRPr sz="1200" dirty="0">
              <a:solidFill>
                <a:schemeClr val="dk1"/>
              </a:solidFill>
              <a:latin typeface="Lato"/>
              <a:ea typeface="Lato"/>
              <a:cs typeface="Lato"/>
              <a:sym typeface="Lato"/>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a20e25803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a20e25803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f88252dc4_0_1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f88252dc4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Bullet point</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a20e25803c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a20e25803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Boston map: </a:t>
            </a:r>
            <a:r>
              <a:rPr lang="en-GB" u="sng" dirty="0">
                <a:solidFill>
                  <a:schemeClr val="hlink"/>
                </a:solidFill>
                <a:hlinkClick r:id="rId3"/>
              </a:rPr>
              <a:t>https://stock.adobe.com/search?k=boston+map&amp;asset_id=164610666</a:t>
            </a:r>
            <a:r>
              <a:rPr lang="en-GB" dirty="0"/>
              <a: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Covid vaccine: </a:t>
            </a:r>
            <a:endParaRPr dirty="0"/>
          </a:p>
          <a:p>
            <a:pPr marL="0" lvl="0" indent="0" algn="l" rtl="0">
              <a:spcBef>
                <a:spcPts val="0"/>
              </a:spcBef>
              <a:spcAft>
                <a:spcPts val="0"/>
              </a:spcAft>
              <a:buNone/>
            </a:pPr>
            <a:r>
              <a:rPr lang="en-GB" u="sng" dirty="0">
                <a:solidFill>
                  <a:schemeClr val="hlink"/>
                </a:solidFill>
                <a:hlinkClick r:id="rId4"/>
              </a:rPr>
              <a:t>https://www.nyclu.org/en/news/ny-cant-just-rely-vaccine-mandates</a:t>
            </a:r>
            <a:r>
              <a:rPr lang="en-GB" dirty="0"/>
              <a: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Restaurant:</a:t>
            </a:r>
            <a:endParaRPr dirty="0"/>
          </a:p>
          <a:p>
            <a:pPr marL="0" lvl="0" indent="0" algn="l" rtl="0">
              <a:spcBef>
                <a:spcPts val="0"/>
              </a:spcBef>
              <a:spcAft>
                <a:spcPts val="0"/>
              </a:spcAft>
              <a:buNone/>
            </a:pPr>
            <a:r>
              <a:rPr lang="en-GB" u="sng" dirty="0">
                <a:solidFill>
                  <a:schemeClr val="hlink"/>
                </a:solidFill>
                <a:hlinkClick r:id="rId5"/>
              </a:rPr>
              <a:t>https://www.cnn.com/travel/article/best-waterfront-restaurants-world/index.html</a:t>
            </a:r>
            <a:r>
              <a:rPr lang="en-GB" dirty="0"/>
              <a:t> </a:t>
            </a:r>
            <a:endParaRPr dirty="0"/>
          </a:p>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f88252dc4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Lato"/>
              <a:ea typeface="Lato"/>
              <a:cs typeface="Lato"/>
              <a:sym typeface="La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f88252dc4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f88252dc4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f88252dc4_0_1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a20e25803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a20e25803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a8fa9223e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a8fa9223e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AutoNum type="arabicPeriod"/>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a20e25803c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a20e25803c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xmlns:mc="http://schemas.openxmlformats.org/markup-compatibility/2006" xmlns:p14="http://schemas.microsoft.com/office/powerpoint/2010/main">
    <mc:Choice Requires="p14">
      <p:transition spd="med" p14:dur="700">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hyperlink" Target="https://docs.safegraph.com/docs/monthly-patterns" TargetMode="External"/><Relationship Id="rId7" Type="http://schemas.openxmlformats.org/officeDocument/2006/relationships/image" Target="../media/image14.jpg"/><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hyperlink" Target="https://www.boston.gov/government/cabinets/boston-public-health-commission/covid-19-boston#vaccination-reports-" TargetMode="External"/><Relationship Id="rId5" Type="http://schemas.openxmlformats.org/officeDocument/2006/relationships/hyperlink" Target="https://www.mass.gov/lists/press-releases-related-to-covid-19" TargetMode="External"/><Relationship Id="rId4" Type="http://schemas.openxmlformats.org/officeDocument/2006/relationships/hyperlink" Target="https://docs.safegraph.com/docs/places"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71538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a:latin typeface="Lato"/>
                <a:ea typeface="Lato"/>
                <a:cs typeface="Lato"/>
                <a:sym typeface="Lato"/>
              </a:rPr>
              <a:t>The Impact of Boston's COVID-19-Related Policies on Restaurants</a:t>
            </a:r>
            <a:endParaRPr sz="3200">
              <a:latin typeface="Lato"/>
              <a:ea typeface="Lato"/>
              <a:cs typeface="Lato"/>
              <a:sym typeface="Lato"/>
            </a:endParaRPr>
          </a:p>
        </p:txBody>
      </p:sp>
      <p:sp>
        <p:nvSpPr>
          <p:cNvPr id="177" name="Google Shape;177;p18"/>
          <p:cNvSpPr txBox="1">
            <a:spLocks noGrp="1"/>
          </p:cNvSpPr>
          <p:nvPr>
            <p:ph type="subTitle" idx="1"/>
          </p:nvPr>
        </p:nvSpPr>
        <p:spPr>
          <a:xfrm>
            <a:off x="729575" y="2998275"/>
            <a:ext cx="6251100" cy="8238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b="1"/>
              <a:t>Group 4: Gengchen Zhang, Shipeng Ji, Yiqing Wang, Ziyu Fan</a:t>
            </a:r>
            <a:endParaRPr b="1"/>
          </a:p>
          <a:p>
            <a:pPr marL="0" lvl="0" indent="0" algn="l" rtl="0">
              <a:lnSpc>
                <a:spcPct val="150000"/>
              </a:lnSpc>
              <a:spcBef>
                <a:spcPts val="0"/>
              </a:spcBef>
              <a:spcAft>
                <a:spcPts val="0"/>
              </a:spcAft>
              <a:buNone/>
            </a:pPr>
            <a:r>
              <a:rPr lang="en-GB" b="1"/>
              <a:t>Dec.6, 2022</a:t>
            </a:r>
            <a:endParaRPr b="1"/>
          </a:p>
        </p:txBody>
      </p:sp>
      <p:sp>
        <p:nvSpPr>
          <p:cNvPr id="178" name="Google Shape;178;p18"/>
          <p:cNvSpPr txBox="1"/>
          <p:nvPr/>
        </p:nvSpPr>
        <p:spPr>
          <a:xfrm>
            <a:off x="729450" y="743225"/>
            <a:ext cx="5799600" cy="431100"/>
          </a:xfrm>
          <a:prstGeom prst="rect">
            <a:avLst/>
          </a:prstGeom>
          <a:noFill/>
          <a:ln>
            <a:noFill/>
          </a:ln>
        </p:spPr>
        <p:txBody>
          <a:bodyPr spcFirstLastPara="1" wrap="square" lIns="91425" tIns="91425" rIns="91425" bIns="91425" anchor="ctr" anchorCtr="0">
            <a:spAutoFit/>
          </a:bodyPr>
          <a:lstStyle/>
          <a:p>
            <a:pPr marL="0" marR="0" lvl="0" indent="0" algn="l" rtl="0">
              <a:lnSpc>
                <a:spcPct val="100000"/>
              </a:lnSpc>
              <a:spcBef>
                <a:spcPts val="0"/>
              </a:spcBef>
              <a:spcAft>
                <a:spcPts val="0"/>
              </a:spcAft>
              <a:buNone/>
            </a:pPr>
            <a:r>
              <a:rPr lang="en-GB" sz="1600" b="1">
                <a:solidFill>
                  <a:schemeClr val="accent1"/>
                </a:solidFill>
                <a:latin typeface="Lato"/>
                <a:ea typeface="Lato"/>
                <a:cs typeface="Lato"/>
                <a:sym typeface="Lato"/>
              </a:rPr>
              <a:t>BUS211A Final Project Presentation</a:t>
            </a:r>
            <a:endParaRPr sz="1600" b="1">
              <a:solidFill>
                <a:schemeClr val="accent1"/>
              </a:solidFill>
              <a:latin typeface="Lato"/>
              <a:ea typeface="Lato"/>
              <a:cs typeface="Lato"/>
              <a:sym typeface="Lato"/>
            </a:endParaRPr>
          </a:p>
        </p:txBody>
      </p:sp>
      <p:sp>
        <p:nvSpPr>
          <p:cNvPr id="179" name="Google Shape;179;p18"/>
          <p:cNvSpPr/>
          <p:nvPr/>
        </p:nvSpPr>
        <p:spPr>
          <a:xfrm>
            <a:off x="75" y="17675"/>
            <a:ext cx="9144000" cy="431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8"/>
          <p:cNvSpPr txBox="1"/>
          <p:nvPr/>
        </p:nvSpPr>
        <p:spPr>
          <a:xfrm>
            <a:off x="3732750" y="50100"/>
            <a:ext cx="5436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7"/>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Patterns</a:t>
            </a:r>
            <a:endParaRPr/>
          </a:p>
          <a:p>
            <a:pPr marL="0" lvl="0" indent="0" algn="l" rtl="0">
              <a:spcBef>
                <a:spcPts val="0"/>
              </a:spcBef>
              <a:spcAft>
                <a:spcPts val="0"/>
              </a:spcAft>
              <a:buNone/>
            </a:pPr>
            <a:r>
              <a:rPr lang="en-GB" sz="2400" b="0"/>
              <a:t>02 Full &amp; Limited</a:t>
            </a:r>
            <a:r>
              <a:rPr lang="en-GB" b="0"/>
              <a:t> </a:t>
            </a:r>
            <a:endParaRPr b="0"/>
          </a:p>
        </p:txBody>
      </p:sp>
      <p:pic>
        <p:nvPicPr>
          <p:cNvPr id="277" name="Google Shape;277;p27"/>
          <p:cNvPicPr preferRelativeResize="0"/>
          <p:nvPr/>
        </p:nvPicPr>
        <p:blipFill>
          <a:blip r:embed="rId3">
            <a:alphaModFix/>
          </a:blip>
          <a:stretch>
            <a:fillRect/>
          </a:stretch>
        </p:blipFill>
        <p:spPr>
          <a:xfrm>
            <a:off x="3539500" y="1493356"/>
            <a:ext cx="5529301" cy="3289393"/>
          </a:xfrm>
          <a:prstGeom prst="rect">
            <a:avLst/>
          </a:prstGeom>
          <a:noFill/>
          <a:ln>
            <a:noFill/>
          </a:ln>
        </p:spPr>
      </p:pic>
      <p:cxnSp>
        <p:nvCxnSpPr>
          <p:cNvPr id="278" name="Google Shape;278;p27"/>
          <p:cNvCxnSpPr/>
          <p:nvPr/>
        </p:nvCxnSpPr>
        <p:spPr>
          <a:xfrm rot="10800000">
            <a:off x="4882410" y="1318641"/>
            <a:ext cx="12600" cy="3071700"/>
          </a:xfrm>
          <a:prstGeom prst="straightConnector1">
            <a:avLst/>
          </a:prstGeom>
          <a:noFill/>
          <a:ln w="9525" cap="flat" cmpd="sng">
            <a:solidFill>
              <a:schemeClr val="dk2"/>
            </a:solidFill>
            <a:prstDash val="dashDot"/>
            <a:round/>
            <a:headEnd type="none" w="med" len="med"/>
            <a:tailEnd type="triangle" w="med" len="med"/>
          </a:ln>
        </p:spPr>
      </p:cxnSp>
      <p:sp>
        <p:nvSpPr>
          <p:cNvPr id="279" name="Google Shape;279;p27"/>
          <p:cNvSpPr txBox="1"/>
          <p:nvPr/>
        </p:nvSpPr>
        <p:spPr>
          <a:xfrm>
            <a:off x="4368655" y="850675"/>
            <a:ext cx="1040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Lato"/>
                <a:ea typeface="Lato"/>
                <a:cs typeface="Lato"/>
                <a:sym typeface="Lato"/>
              </a:rPr>
              <a:t>Policy 1</a:t>
            </a:r>
            <a:endParaRPr>
              <a:latin typeface="Lato"/>
              <a:ea typeface="Lato"/>
              <a:cs typeface="Lato"/>
              <a:sym typeface="Lato"/>
            </a:endParaRPr>
          </a:p>
        </p:txBody>
      </p:sp>
      <p:sp>
        <p:nvSpPr>
          <p:cNvPr id="280" name="Google Shape;280;p27"/>
          <p:cNvSpPr txBox="1"/>
          <p:nvPr/>
        </p:nvSpPr>
        <p:spPr>
          <a:xfrm>
            <a:off x="6050774" y="850675"/>
            <a:ext cx="975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Lato"/>
                <a:ea typeface="Lato"/>
                <a:cs typeface="Lato"/>
                <a:sym typeface="Lato"/>
              </a:rPr>
              <a:t>Policy 2</a:t>
            </a:r>
            <a:endParaRPr>
              <a:latin typeface="Lato"/>
              <a:ea typeface="Lato"/>
              <a:cs typeface="Lato"/>
              <a:sym typeface="Lato"/>
            </a:endParaRPr>
          </a:p>
        </p:txBody>
      </p:sp>
      <p:cxnSp>
        <p:nvCxnSpPr>
          <p:cNvPr id="281" name="Google Shape;281;p27"/>
          <p:cNvCxnSpPr/>
          <p:nvPr/>
        </p:nvCxnSpPr>
        <p:spPr>
          <a:xfrm rot="10800000">
            <a:off x="6532437" y="1318677"/>
            <a:ext cx="12600" cy="3083700"/>
          </a:xfrm>
          <a:prstGeom prst="straightConnector1">
            <a:avLst/>
          </a:prstGeom>
          <a:noFill/>
          <a:ln w="9525" cap="flat" cmpd="sng">
            <a:solidFill>
              <a:schemeClr val="dk2"/>
            </a:solidFill>
            <a:prstDash val="dashDot"/>
            <a:round/>
            <a:headEnd type="none" w="med" len="med"/>
            <a:tailEnd type="triangle" w="med" len="med"/>
          </a:ln>
        </p:spPr>
      </p:cxnSp>
      <p:sp>
        <p:nvSpPr>
          <p:cNvPr id="282" name="Google Shape;282;p27"/>
          <p:cNvSpPr txBox="1"/>
          <p:nvPr/>
        </p:nvSpPr>
        <p:spPr>
          <a:xfrm>
            <a:off x="328925" y="2571750"/>
            <a:ext cx="3000000" cy="13854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sz="1300" b="1">
                <a:solidFill>
                  <a:schemeClr val="dk1"/>
                </a:solidFill>
                <a:latin typeface="Lato"/>
                <a:ea typeface="Lato"/>
                <a:cs typeface="Lato"/>
                <a:sym typeface="Lato"/>
              </a:rPr>
              <a:t>01  |   </a:t>
            </a:r>
            <a:r>
              <a:rPr lang="en-GB" sz="1300">
                <a:solidFill>
                  <a:schemeClr val="accent1"/>
                </a:solidFill>
                <a:latin typeface="Lato"/>
                <a:ea typeface="Lato"/>
                <a:cs typeface="Lato"/>
                <a:sym typeface="Lato"/>
              </a:rPr>
              <a:t>Both follows the overall trend</a:t>
            </a:r>
            <a:endParaRPr sz="1300">
              <a:solidFill>
                <a:schemeClr val="accent1"/>
              </a:solidFill>
              <a:latin typeface="Lato"/>
              <a:ea typeface="Lato"/>
              <a:cs typeface="Lato"/>
              <a:sym typeface="Lato"/>
            </a:endParaRPr>
          </a:p>
          <a:p>
            <a:pPr marL="457200" lvl="0" indent="0" algn="l" rtl="0">
              <a:spcBef>
                <a:spcPts val="0"/>
              </a:spcBef>
              <a:spcAft>
                <a:spcPts val="0"/>
              </a:spcAft>
              <a:buNone/>
            </a:pPr>
            <a:endParaRPr sz="1300">
              <a:solidFill>
                <a:schemeClr val="accent1"/>
              </a:solidFill>
              <a:latin typeface="Lato"/>
              <a:ea typeface="Lato"/>
              <a:cs typeface="Lato"/>
              <a:sym typeface="Lato"/>
            </a:endParaRPr>
          </a:p>
          <a:p>
            <a:pPr marL="457200" lvl="0" indent="0" algn="l" rtl="0">
              <a:spcBef>
                <a:spcPts val="0"/>
              </a:spcBef>
              <a:spcAft>
                <a:spcPts val="0"/>
              </a:spcAft>
              <a:buNone/>
            </a:pPr>
            <a:r>
              <a:rPr lang="en-GB" sz="1300" b="1">
                <a:solidFill>
                  <a:schemeClr val="dk1"/>
                </a:solidFill>
                <a:latin typeface="Lato"/>
                <a:ea typeface="Lato"/>
                <a:cs typeface="Lato"/>
                <a:sym typeface="Lato"/>
              </a:rPr>
              <a:t>02  |   </a:t>
            </a:r>
            <a:r>
              <a:rPr lang="en-GB" sz="1300">
                <a:solidFill>
                  <a:schemeClr val="accent1"/>
                </a:solidFill>
                <a:latin typeface="Lato"/>
                <a:ea typeface="Lato"/>
                <a:cs typeface="Lato"/>
                <a:sym typeface="Lato"/>
              </a:rPr>
              <a:t>Spike of Full-service is more observable than that of Limited-Service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8"/>
          <p:cNvSpPr txBox="1">
            <a:spLocks noGrp="1"/>
          </p:cNvSpPr>
          <p:nvPr>
            <p:ph type="title"/>
          </p:nvPr>
        </p:nvSpPr>
        <p:spPr>
          <a:xfrm>
            <a:off x="543700" y="1318650"/>
            <a:ext cx="6165600" cy="134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Patterns</a:t>
            </a:r>
            <a:endParaRPr/>
          </a:p>
          <a:p>
            <a:pPr marL="0" lvl="0" indent="0" algn="l" rtl="0">
              <a:spcBef>
                <a:spcPts val="0"/>
              </a:spcBef>
              <a:spcAft>
                <a:spcPts val="0"/>
              </a:spcAft>
              <a:buNone/>
            </a:pPr>
            <a:r>
              <a:rPr lang="en-GB" sz="2400" b="0"/>
              <a:t>03 Top 6 Stores </a:t>
            </a:r>
            <a:endParaRPr sz="2400" b="0"/>
          </a:p>
          <a:p>
            <a:pPr marL="0" lvl="0" indent="0" algn="l" rtl="0">
              <a:spcBef>
                <a:spcPts val="0"/>
              </a:spcBef>
              <a:spcAft>
                <a:spcPts val="0"/>
              </a:spcAft>
              <a:buNone/>
            </a:pPr>
            <a:r>
              <a:rPr lang="en-GB" sz="2400" b="0"/>
              <a:t>Trend</a:t>
            </a:r>
            <a:endParaRPr sz="2400" b="0"/>
          </a:p>
        </p:txBody>
      </p:sp>
      <p:sp>
        <p:nvSpPr>
          <p:cNvPr id="288" name="Google Shape;288;p28"/>
          <p:cNvSpPr txBox="1">
            <a:spLocks noGrp="1"/>
          </p:cNvSpPr>
          <p:nvPr>
            <p:ph type="body" idx="1"/>
          </p:nvPr>
        </p:nvSpPr>
        <p:spPr>
          <a:xfrm>
            <a:off x="730725" y="2667150"/>
            <a:ext cx="28251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chemeClr val="dk1"/>
                </a:solidFill>
              </a:rPr>
              <a:t>01  |   </a:t>
            </a:r>
            <a:r>
              <a:rPr lang="en-GB"/>
              <a:t>Each color has the highest visiting at least one month.</a:t>
            </a:r>
            <a:endParaRPr/>
          </a:p>
          <a:p>
            <a:pPr marL="0" lvl="0" indent="0" algn="l" rtl="0">
              <a:lnSpc>
                <a:spcPct val="100000"/>
              </a:lnSpc>
              <a:spcBef>
                <a:spcPts val="1600"/>
              </a:spcBef>
              <a:spcAft>
                <a:spcPts val="0"/>
              </a:spcAft>
              <a:buNone/>
            </a:pPr>
            <a:r>
              <a:rPr lang="en-GB" b="1">
                <a:solidFill>
                  <a:schemeClr val="dk1"/>
                </a:solidFill>
              </a:rPr>
              <a:t>02 |   </a:t>
            </a:r>
            <a:r>
              <a:rPr lang="en-GB"/>
              <a:t>4 data points are excluded</a:t>
            </a:r>
            <a:endParaRPr>
              <a:solidFill>
                <a:srgbClr val="000000"/>
              </a:solidFill>
              <a:latin typeface="Arial"/>
              <a:ea typeface="Arial"/>
              <a:cs typeface="Arial"/>
              <a:sym typeface="Arial"/>
            </a:endParaRPr>
          </a:p>
          <a:p>
            <a:pPr marL="0" lvl="0" indent="0" algn="l" rtl="0">
              <a:spcBef>
                <a:spcPts val="0"/>
              </a:spcBef>
              <a:spcAft>
                <a:spcPts val="1600"/>
              </a:spcAft>
              <a:buNone/>
            </a:pPr>
            <a:endParaRPr sz="1500"/>
          </a:p>
        </p:txBody>
      </p:sp>
      <p:pic>
        <p:nvPicPr>
          <p:cNvPr id="289" name="Google Shape;289;p28"/>
          <p:cNvPicPr preferRelativeResize="0"/>
          <p:nvPr/>
        </p:nvPicPr>
        <p:blipFill>
          <a:blip r:embed="rId3">
            <a:alphaModFix/>
          </a:blip>
          <a:stretch>
            <a:fillRect/>
          </a:stretch>
        </p:blipFill>
        <p:spPr>
          <a:xfrm>
            <a:off x="3555825" y="1454750"/>
            <a:ext cx="5588175" cy="3453196"/>
          </a:xfrm>
          <a:prstGeom prst="rect">
            <a:avLst/>
          </a:prstGeom>
          <a:noFill/>
          <a:ln>
            <a:noFill/>
          </a:ln>
        </p:spPr>
      </p:pic>
      <p:cxnSp>
        <p:nvCxnSpPr>
          <p:cNvPr id="290" name="Google Shape;290;p28"/>
          <p:cNvCxnSpPr/>
          <p:nvPr/>
        </p:nvCxnSpPr>
        <p:spPr>
          <a:xfrm rot="10800000">
            <a:off x="4857433" y="1251661"/>
            <a:ext cx="12900" cy="3293700"/>
          </a:xfrm>
          <a:prstGeom prst="straightConnector1">
            <a:avLst/>
          </a:prstGeom>
          <a:noFill/>
          <a:ln w="9525" cap="flat" cmpd="sng">
            <a:solidFill>
              <a:schemeClr val="dk2"/>
            </a:solidFill>
            <a:prstDash val="dashDot"/>
            <a:round/>
            <a:headEnd type="none" w="med" len="med"/>
            <a:tailEnd type="triangle" w="med" len="med"/>
          </a:ln>
        </p:spPr>
      </p:cxnSp>
      <p:sp>
        <p:nvSpPr>
          <p:cNvPr id="291" name="Google Shape;291;p28"/>
          <p:cNvSpPr txBox="1"/>
          <p:nvPr/>
        </p:nvSpPr>
        <p:spPr>
          <a:xfrm>
            <a:off x="4371575" y="851450"/>
            <a:ext cx="984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a:latin typeface="Lato"/>
                <a:ea typeface="Lato"/>
                <a:cs typeface="Lato"/>
                <a:sym typeface="Lato"/>
              </a:rPr>
              <a:t>Policy 1</a:t>
            </a:r>
            <a:endParaRPr>
              <a:latin typeface="Lato"/>
              <a:ea typeface="Lato"/>
              <a:cs typeface="Lato"/>
              <a:sym typeface="Lato"/>
            </a:endParaRPr>
          </a:p>
        </p:txBody>
      </p:sp>
      <p:sp>
        <p:nvSpPr>
          <p:cNvPr id="292" name="Google Shape;292;p28"/>
          <p:cNvSpPr txBox="1"/>
          <p:nvPr/>
        </p:nvSpPr>
        <p:spPr>
          <a:xfrm>
            <a:off x="6410800" y="851450"/>
            <a:ext cx="984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a:latin typeface="Lato"/>
                <a:ea typeface="Lato"/>
                <a:cs typeface="Lato"/>
                <a:sym typeface="Lato"/>
              </a:rPr>
              <a:t>Policy 2</a:t>
            </a:r>
            <a:endParaRPr>
              <a:latin typeface="Lato"/>
              <a:ea typeface="Lato"/>
              <a:cs typeface="Lato"/>
              <a:sym typeface="Lato"/>
            </a:endParaRPr>
          </a:p>
        </p:txBody>
      </p:sp>
      <p:cxnSp>
        <p:nvCxnSpPr>
          <p:cNvPr id="293" name="Google Shape;293;p28"/>
          <p:cNvCxnSpPr/>
          <p:nvPr/>
        </p:nvCxnSpPr>
        <p:spPr>
          <a:xfrm rot="10800000">
            <a:off x="6896639" y="1245192"/>
            <a:ext cx="12900" cy="3306600"/>
          </a:xfrm>
          <a:prstGeom prst="straightConnector1">
            <a:avLst/>
          </a:prstGeom>
          <a:noFill/>
          <a:ln w="9525" cap="flat" cmpd="sng">
            <a:solidFill>
              <a:schemeClr val="dk2"/>
            </a:solidFill>
            <a:prstDash val="dashDot"/>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9"/>
          <p:cNvSpPr txBox="1">
            <a:spLocks noGrp="1"/>
          </p:cNvSpPr>
          <p:nvPr>
            <p:ph type="title"/>
          </p:nvPr>
        </p:nvSpPr>
        <p:spPr>
          <a:xfrm>
            <a:off x="451625" y="1318650"/>
            <a:ext cx="3274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Patterns</a:t>
            </a:r>
            <a:endParaRPr/>
          </a:p>
          <a:p>
            <a:pPr marL="0" lvl="0" indent="0" algn="l" rtl="0">
              <a:spcBef>
                <a:spcPts val="0"/>
              </a:spcBef>
              <a:spcAft>
                <a:spcPts val="0"/>
              </a:spcAft>
              <a:buNone/>
            </a:pPr>
            <a:r>
              <a:rPr lang="en-GB" sz="2400" b="0"/>
              <a:t>04 Chain &amp; </a:t>
            </a:r>
            <a:endParaRPr sz="2400" b="0"/>
          </a:p>
          <a:p>
            <a:pPr marL="0" lvl="0" indent="0" algn="l" rtl="0">
              <a:spcBef>
                <a:spcPts val="0"/>
              </a:spcBef>
              <a:spcAft>
                <a:spcPts val="0"/>
              </a:spcAft>
              <a:buNone/>
            </a:pPr>
            <a:r>
              <a:rPr lang="en-GB" sz="2400" b="0"/>
              <a:t>Independent</a:t>
            </a:r>
            <a:endParaRPr sz="2400" b="0"/>
          </a:p>
        </p:txBody>
      </p:sp>
      <p:sp>
        <p:nvSpPr>
          <p:cNvPr id="299" name="Google Shape;299;p29"/>
          <p:cNvSpPr txBox="1">
            <a:spLocks noGrp="1"/>
          </p:cNvSpPr>
          <p:nvPr>
            <p:ph type="body" idx="1"/>
          </p:nvPr>
        </p:nvSpPr>
        <p:spPr>
          <a:xfrm>
            <a:off x="862950" y="2860650"/>
            <a:ext cx="38934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500"/>
          </a:p>
          <a:p>
            <a:pPr marL="0" lvl="0" indent="0" algn="l" rtl="0">
              <a:spcBef>
                <a:spcPts val="1600"/>
              </a:spcBef>
              <a:spcAft>
                <a:spcPts val="1600"/>
              </a:spcAft>
              <a:buNone/>
            </a:pPr>
            <a:endParaRPr sz="1500"/>
          </a:p>
        </p:txBody>
      </p:sp>
      <p:pic>
        <p:nvPicPr>
          <p:cNvPr id="300" name="Google Shape;300;p29"/>
          <p:cNvPicPr preferRelativeResize="0"/>
          <p:nvPr/>
        </p:nvPicPr>
        <p:blipFill>
          <a:blip r:embed="rId3">
            <a:alphaModFix/>
          </a:blip>
          <a:stretch>
            <a:fillRect/>
          </a:stretch>
        </p:blipFill>
        <p:spPr>
          <a:xfrm>
            <a:off x="3639550" y="1434635"/>
            <a:ext cx="5257625" cy="3240140"/>
          </a:xfrm>
          <a:prstGeom prst="rect">
            <a:avLst/>
          </a:prstGeom>
          <a:noFill/>
          <a:ln>
            <a:noFill/>
          </a:ln>
        </p:spPr>
      </p:pic>
      <p:sp>
        <p:nvSpPr>
          <p:cNvPr id="301" name="Google Shape;301;p29"/>
          <p:cNvSpPr txBox="1"/>
          <p:nvPr/>
        </p:nvSpPr>
        <p:spPr>
          <a:xfrm>
            <a:off x="4694036" y="917400"/>
            <a:ext cx="79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Lato"/>
                <a:ea typeface="Lato"/>
                <a:cs typeface="Lato"/>
                <a:sym typeface="Lato"/>
              </a:rPr>
              <a:t>Policy 1</a:t>
            </a:r>
            <a:endParaRPr>
              <a:latin typeface="Lato"/>
              <a:ea typeface="Lato"/>
              <a:cs typeface="Lato"/>
              <a:sym typeface="Lato"/>
            </a:endParaRPr>
          </a:p>
        </p:txBody>
      </p:sp>
      <p:sp>
        <p:nvSpPr>
          <p:cNvPr id="302" name="Google Shape;302;p29"/>
          <p:cNvSpPr txBox="1"/>
          <p:nvPr/>
        </p:nvSpPr>
        <p:spPr>
          <a:xfrm>
            <a:off x="6867944" y="917400"/>
            <a:ext cx="79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Lato"/>
                <a:ea typeface="Lato"/>
                <a:cs typeface="Lato"/>
                <a:sym typeface="Lato"/>
              </a:rPr>
              <a:t>Policy 2</a:t>
            </a:r>
            <a:endParaRPr>
              <a:latin typeface="Lato"/>
              <a:ea typeface="Lato"/>
              <a:cs typeface="Lato"/>
              <a:sym typeface="Lato"/>
            </a:endParaRPr>
          </a:p>
        </p:txBody>
      </p:sp>
      <p:cxnSp>
        <p:nvCxnSpPr>
          <p:cNvPr id="303" name="Google Shape;303;p29"/>
          <p:cNvCxnSpPr/>
          <p:nvPr/>
        </p:nvCxnSpPr>
        <p:spPr>
          <a:xfrm rot="10800000">
            <a:off x="7256617" y="1302916"/>
            <a:ext cx="15000" cy="3058200"/>
          </a:xfrm>
          <a:prstGeom prst="straightConnector1">
            <a:avLst/>
          </a:prstGeom>
          <a:noFill/>
          <a:ln w="9525" cap="flat" cmpd="sng">
            <a:solidFill>
              <a:schemeClr val="dk2"/>
            </a:solidFill>
            <a:prstDash val="dashDot"/>
            <a:round/>
            <a:headEnd type="none" w="med" len="med"/>
            <a:tailEnd type="triangle" w="med" len="med"/>
          </a:ln>
        </p:spPr>
      </p:cxnSp>
      <p:cxnSp>
        <p:nvCxnSpPr>
          <p:cNvPr id="304" name="Google Shape;304;p29"/>
          <p:cNvCxnSpPr/>
          <p:nvPr/>
        </p:nvCxnSpPr>
        <p:spPr>
          <a:xfrm rot="10800000">
            <a:off x="5089060" y="1302916"/>
            <a:ext cx="15000" cy="3058200"/>
          </a:xfrm>
          <a:prstGeom prst="straightConnector1">
            <a:avLst/>
          </a:prstGeom>
          <a:noFill/>
          <a:ln w="9525" cap="flat" cmpd="sng">
            <a:solidFill>
              <a:schemeClr val="dk2"/>
            </a:solidFill>
            <a:prstDash val="dashDot"/>
            <a:round/>
            <a:headEnd type="none" w="med" len="med"/>
            <a:tailEnd type="triangle" w="med" len="med"/>
          </a:ln>
        </p:spPr>
      </p:cxnSp>
      <p:sp>
        <p:nvSpPr>
          <p:cNvPr id="305" name="Google Shape;305;p29"/>
          <p:cNvSpPr txBox="1">
            <a:spLocks noGrp="1"/>
          </p:cNvSpPr>
          <p:nvPr>
            <p:ph type="body" idx="1"/>
          </p:nvPr>
        </p:nvSpPr>
        <p:spPr>
          <a:xfrm>
            <a:off x="676175" y="2860650"/>
            <a:ext cx="2825100" cy="2089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b="1">
                <a:solidFill>
                  <a:schemeClr val="dk1"/>
                </a:solidFill>
              </a:rPr>
              <a:t>01  |   </a:t>
            </a:r>
            <a:r>
              <a:rPr lang="en-GB"/>
              <a:t>Same pattern compared to overall trend</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en-GB" b="1">
                <a:solidFill>
                  <a:schemeClr val="dk1"/>
                </a:solidFill>
              </a:rPr>
              <a:t>02  |   </a:t>
            </a:r>
            <a:r>
              <a:rPr lang="en-GB"/>
              <a:t>Reach peak  after 1.5 months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0"/>
          <p:cNvSpPr txBox="1">
            <a:spLocks noGrp="1"/>
          </p:cNvSpPr>
          <p:nvPr>
            <p:ph type="title"/>
          </p:nvPr>
        </p:nvSpPr>
        <p:spPr>
          <a:xfrm>
            <a:off x="451625" y="1318650"/>
            <a:ext cx="40356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Patterns</a:t>
            </a:r>
            <a:endParaRPr/>
          </a:p>
          <a:p>
            <a:pPr marL="0" lvl="0" indent="0" algn="l" rtl="0">
              <a:spcBef>
                <a:spcPts val="0"/>
              </a:spcBef>
              <a:spcAft>
                <a:spcPts val="0"/>
              </a:spcAft>
              <a:buNone/>
            </a:pPr>
            <a:r>
              <a:rPr lang="en-GB" sz="2100" b="0"/>
              <a:t>05 Top Brands Analysis: Mcdonalds’ &amp; Chipotle</a:t>
            </a:r>
            <a:endParaRPr sz="2100" b="0"/>
          </a:p>
        </p:txBody>
      </p:sp>
      <p:pic>
        <p:nvPicPr>
          <p:cNvPr id="311" name="Google Shape;311;p30"/>
          <p:cNvPicPr preferRelativeResize="0"/>
          <p:nvPr/>
        </p:nvPicPr>
        <p:blipFill>
          <a:blip r:embed="rId3">
            <a:alphaModFix/>
          </a:blip>
          <a:stretch>
            <a:fillRect/>
          </a:stretch>
        </p:blipFill>
        <p:spPr>
          <a:xfrm>
            <a:off x="3596850" y="1225075"/>
            <a:ext cx="5547151" cy="3427878"/>
          </a:xfrm>
          <a:prstGeom prst="rect">
            <a:avLst/>
          </a:prstGeom>
          <a:noFill/>
          <a:ln>
            <a:noFill/>
          </a:ln>
        </p:spPr>
      </p:pic>
      <p:sp>
        <p:nvSpPr>
          <p:cNvPr id="312" name="Google Shape;312;p30"/>
          <p:cNvSpPr txBox="1"/>
          <p:nvPr/>
        </p:nvSpPr>
        <p:spPr>
          <a:xfrm>
            <a:off x="665550" y="2673200"/>
            <a:ext cx="2959500" cy="1508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b="1">
                <a:solidFill>
                  <a:schemeClr val="dk1"/>
                </a:solidFill>
                <a:latin typeface="Lato"/>
                <a:ea typeface="Lato"/>
                <a:cs typeface="Lato"/>
                <a:sym typeface="Lato"/>
              </a:rPr>
              <a:t>01  |   </a:t>
            </a:r>
            <a:r>
              <a:rPr lang="en-GB" sz="1300">
                <a:solidFill>
                  <a:schemeClr val="accent1"/>
                </a:solidFill>
                <a:latin typeface="Lato"/>
                <a:ea typeface="Lato"/>
                <a:cs typeface="Lato"/>
                <a:sym typeface="Lato"/>
              </a:rPr>
              <a:t>McDonald’s 7 stores </a:t>
            </a:r>
            <a:endParaRPr sz="1300">
              <a:latin typeface="Lato"/>
              <a:ea typeface="Lato"/>
              <a:cs typeface="Lato"/>
              <a:sym typeface="Lato"/>
            </a:endParaRPr>
          </a:p>
          <a:p>
            <a:pPr marL="0" lvl="0" indent="0" algn="l" rtl="0">
              <a:spcBef>
                <a:spcPts val="0"/>
              </a:spcBef>
              <a:spcAft>
                <a:spcPts val="0"/>
              </a:spcAft>
              <a:buNone/>
            </a:pPr>
            <a:endParaRPr sz="1500">
              <a:latin typeface="Lato"/>
              <a:ea typeface="Lato"/>
              <a:cs typeface="Lato"/>
              <a:sym typeface="Lato"/>
            </a:endParaRPr>
          </a:p>
          <a:p>
            <a:pPr marL="0" lvl="0" indent="0" algn="l" rtl="0">
              <a:spcBef>
                <a:spcPts val="0"/>
              </a:spcBef>
              <a:spcAft>
                <a:spcPts val="0"/>
              </a:spcAft>
              <a:buNone/>
            </a:pPr>
            <a:r>
              <a:rPr lang="en-GB" sz="1300" b="1">
                <a:solidFill>
                  <a:schemeClr val="dk1"/>
                </a:solidFill>
                <a:latin typeface="Lato"/>
                <a:ea typeface="Lato"/>
                <a:cs typeface="Lato"/>
                <a:sym typeface="Lato"/>
              </a:rPr>
              <a:t>02  |   </a:t>
            </a:r>
            <a:r>
              <a:rPr lang="en-GB" sz="1300">
                <a:solidFill>
                  <a:schemeClr val="accent1"/>
                </a:solidFill>
                <a:latin typeface="Lato"/>
                <a:ea typeface="Lato"/>
                <a:cs typeface="Lato"/>
                <a:sym typeface="Lato"/>
              </a:rPr>
              <a:t>Chipotle 6 stores</a:t>
            </a:r>
            <a:endParaRPr sz="1300">
              <a:latin typeface="Lato"/>
              <a:ea typeface="Lato"/>
              <a:cs typeface="Lato"/>
              <a:sym typeface="Lato"/>
            </a:endParaRPr>
          </a:p>
          <a:p>
            <a:pPr marL="0" lvl="0" indent="0" algn="l" rtl="0">
              <a:spcBef>
                <a:spcPts val="0"/>
              </a:spcBef>
              <a:spcAft>
                <a:spcPts val="0"/>
              </a:spcAft>
              <a:buNone/>
            </a:pPr>
            <a:endParaRPr sz="1500">
              <a:latin typeface="Lato"/>
              <a:ea typeface="Lato"/>
              <a:cs typeface="Lato"/>
              <a:sym typeface="Lato"/>
            </a:endParaRPr>
          </a:p>
          <a:p>
            <a:pPr marL="0" lvl="0" indent="0" algn="l" rtl="0">
              <a:spcBef>
                <a:spcPts val="0"/>
              </a:spcBef>
              <a:spcAft>
                <a:spcPts val="0"/>
              </a:spcAft>
              <a:buNone/>
            </a:pPr>
            <a:endParaRPr sz="1500">
              <a:latin typeface="Lato"/>
              <a:ea typeface="Lato"/>
              <a:cs typeface="Lato"/>
              <a:sym typeface="Lato"/>
            </a:endParaRPr>
          </a:p>
          <a:p>
            <a:pPr marL="0" lvl="0" indent="0" algn="l" rtl="0">
              <a:spcBef>
                <a:spcPts val="0"/>
              </a:spcBef>
              <a:spcAft>
                <a:spcPts val="0"/>
              </a:spcAft>
              <a:buNone/>
            </a:pPr>
            <a:endParaRPr sz="1500">
              <a:latin typeface="Lato"/>
              <a:ea typeface="Lato"/>
              <a:cs typeface="Lato"/>
              <a:sym typeface="Lato"/>
            </a:endParaRPr>
          </a:p>
        </p:txBody>
      </p:sp>
      <p:sp>
        <p:nvSpPr>
          <p:cNvPr id="313" name="Google Shape;313;p30"/>
          <p:cNvSpPr txBox="1"/>
          <p:nvPr/>
        </p:nvSpPr>
        <p:spPr>
          <a:xfrm>
            <a:off x="4499463" y="708150"/>
            <a:ext cx="820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Lato"/>
                <a:ea typeface="Lato"/>
                <a:cs typeface="Lato"/>
                <a:sym typeface="Lato"/>
              </a:rPr>
              <a:t>Policy 1</a:t>
            </a:r>
            <a:endParaRPr>
              <a:latin typeface="Lato"/>
              <a:ea typeface="Lato"/>
              <a:cs typeface="Lato"/>
              <a:sym typeface="Lato"/>
            </a:endParaRPr>
          </a:p>
        </p:txBody>
      </p:sp>
      <p:sp>
        <p:nvSpPr>
          <p:cNvPr id="314" name="Google Shape;314;p30"/>
          <p:cNvSpPr txBox="1"/>
          <p:nvPr/>
        </p:nvSpPr>
        <p:spPr>
          <a:xfrm>
            <a:off x="6674325" y="708150"/>
            <a:ext cx="820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Lato"/>
                <a:ea typeface="Lato"/>
                <a:cs typeface="Lato"/>
                <a:sym typeface="Lato"/>
              </a:rPr>
              <a:t>Policy 2</a:t>
            </a:r>
            <a:endParaRPr>
              <a:latin typeface="Lato"/>
              <a:ea typeface="Lato"/>
              <a:cs typeface="Lato"/>
              <a:sym typeface="Lato"/>
            </a:endParaRPr>
          </a:p>
        </p:txBody>
      </p:sp>
      <p:cxnSp>
        <p:nvCxnSpPr>
          <p:cNvPr id="315" name="Google Shape;315;p30"/>
          <p:cNvCxnSpPr/>
          <p:nvPr/>
        </p:nvCxnSpPr>
        <p:spPr>
          <a:xfrm rot="10800000">
            <a:off x="7076625" y="1108350"/>
            <a:ext cx="15600" cy="3174600"/>
          </a:xfrm>
          <a:prstGeom prst="straightConnector1">
            <a:avLst/>
          </a:prstGeom>
          <a:noFill/>
          <a:ln w="9525" cap="flat" cmpd="sng">
            <a:solidFill>
              <a:schemeClr val="dk2"/>
            </a:solidFill>
            <a:prstDash val="dashDot"/>
            <a:round/>
            <a:headEnd type="none" w="med" len="med"/>
            <a:tailEnd type="triangle" w="med" len="med"/>
          </a:ln>
        </p:spPr>
      </p:cxnSp>
      <p:cxnSp>
        <p:nvCxnSpPr>
          <p:cNvPr id="316" name="Google Shape;316;p30"/>
          <p:cNvCxnSpPr/>
          <p:nvPr/>
        </p:nvCxnSpPr>
        <p:spPr>
          <a:xfrm rot="10800000">
            <a:off x="4908338" y="1108350"/>
            <a:ext cx="15600" cy="3174600"/>
          </a:xfrm>
          <a:prstGeom prst="straightConnector1">
            <a:avLst/>
          </a:prstGeom>
          <a:noFill/>
          <a:ln w="9525" cap="flat" cmpd="sng">
            <a:solidFill>
              <a:schemeClr val="dk2"/>
            </a:solidFill>
            <a:prstDash val="dashDot"/>
            <a:round/>
            <a:headEnd type="none" w="med" len="med"/>
            <a:tailEnd type="triangl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1"/>
          <p:cNvSpPr txBox="1">
            <a:spLocks noGrp="1"/>
          </p:cNvSpPr>
          <p:nvPr>
            <p:ph type="title"/>
          </p:nvPr>
        </p:nvSpPr>
        <p:spPr>
          <a:xfrm>
            <a:off x="730000" y="119410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Patterns</a:t>
            </a:r>
            <a:endParaRPr/>
          </a:p>
          <a:p>
            <a:pPr marL="0" lvl="0" indent="0" algn="l" rtl="0">
              <a:spcBef>
                <a:spcPts val="0"/>
              </a:spcBef>
              <a:spcAft>
                <a:spcPts val="0"/>
              </a:spcAft>
              <a:buNone/>
            </a:pPr>
            <a:r>
              <a:rPr lang="en-GB" sz="2400" b="0"/>
              <a:t>05 Boston vaccination status</a:t>
            </a:r>
            <a:endParaRPr sz="2400" b="0"/>
          </a:p>
        </p:txBody>
      </p:sp>
      <p:sp>
        <p:nvSpPr>
          <p:cNvPr id="322" name="Google Shape;322;p31"/>
          <p:cNvSpPr txBox="1">
            <a:spLocks noGrp="1"/>
          </p:cNvSpPr>
          <p:nvPr>
            <p:ph type="body" idx="2"/>
          </p:nvPr>
        </p:nvSpPr>
        <p:spPr>
          <a:xfrm>
            <a:off x="693250" y="2701675"/>
            <a:ext cx="3374400" cy="202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solidFill>
                  <a:schemeClr val="dk1"/>
                </a:solidFill>
              </a:rPr>
              <a:t>Q:</a:t>
            </a:r>
            <a:r>
              <a:rPr lang="en-GB" sz="1600"/>
              <a:t> </a:t>
            </a:r>
            <a:r>
              <a:rPr lang="en-GB" sz="1500"/>
              <a:t>Why no significant changes for the second policy effective in July?</a:t>
            </a:r>
            <a:endParaRPr sz="1700"/>
          </a:p>
          <a:p>
            <a:pPr marL="0" lvl="0" indent="0" algn="l" rtl="0">
              <a:spcBef>
                <a:spcPts val="1600"/>
              </a:spcBef>
              <a:spcAft>
                <a:spcPts val="0"/>
              </a:spcAft>
              <a:buNone/>
            </a:pPr>
            <a:r>
              <a:rPr lang="en-GB" sz="1400" b="1">
                <a:solidFill>
                  <a:schemeClr val="dk1"/>
                </a:solidFill>
              </a:rPr>
              <a:t>A:</a:t>
            </a:r>
            <a:r>
              <a:rPr lang="en-GB" sz="1600"/>
              <a:t> </a:t>
            </a:r>
            <a:r>
              <a:rPr lang="en-GB" sz="1500"/>
              <a:t>According to boston.gov, over 70% of Boston residents  are fully vaccinated, so the first policy has more significant impact.</a:t>
            </a:r>
            <a:endParaRPr sz="1500"/>
          </a:p>
          <a:p>
            <a:pPr marL="0" lvl="0" indent="0" algn="l" rtl="0">
              <a:spcBef>
                <a:spcPts val="1600"/>
              </a:spcBef>
              <a:spcAft>
                <a:spcPts val="1600"/>
              </a:spcAft>
              <a:buNone/>
            </a:pPr>
            <a:endParaRPr sz="1500"/>
          </a:p>
        </p:txBody>
      </p:sp>
      <p:pic>
        <p:nvPicPr>
          <p:cNvPr id="323" name="Google Shape;323;p31"/>
          <p:cNvPicPr preferRelativeResize="0"/>
          <p:nvPr/>
        </p:nvPicPr>
        <p:blipFill>
          <a:blip r:embed="rId3">
            <a:alphaModFix/>
          </a:blip>
          <a:stretch>
            <a:fillRect/>
          </a:stretch>
        </p:blipFill>
        <p:spPr>
          <a:xfrm>
            <a:off x="4572000" y="2767066"/>
            <a:ext cx="4572000" cy="2064658"/>
          </a:xfrm>
          <a:prstGeom prst="rect">
            <a:avLst/>
          </a:prstGeom>
          <a:noFill/>
          <a:ln>
            <a:noFill/>
          </a:ln>
        </p:spPr>
      </p:pic>
      <p:pic>
        <p:nvPicPr>
          <p:cNvPr id="324" name="Google Shape;324;p31"/>
          <p:cNvPicPr preferRelativeResize="0"/>
          <p:nvPr/>
        </p:nvPicPr>
        <p:blipFill>
          <a:blip r:embed="rId4">
            <a:alphaModFix/>
          </a:blip>
          <a:stretch>
            <a:fillRect/>
          </a:stretch>
        </p:blipFill>
        <p:spPr>
          <a:xfrm>
            <a:off x="4572000" y="453075"/>
            <a:ext cx="4572000" cy="211867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2"/>
          <p:cNvSpPr txBox="1">
            <a:spLocks noGrp="1"/>
          </p:cNvSpPr>
          <p:nvPr>
            <p:ph type="title"/>
          </p:nvPr>
        </p:nvSpPr>
        <p:spPr>
          <a:xfrm>
            <a:off x="729450" y="1322450"/>
            <a:ext cx="7688400" cy="77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a:p>
        </p:txBody>
      </p:sp>
      <p:sp>
        <p:nvSpPr>
          <p:cNvPr id="330" name="Google Shape;330;p32"/>
          <p:cNvSpPr txBox="1">
            <a:spLocks noGrp="1"/>
          </p:cNvSpPr>
          <p:nvPr>
            <p:ph type="body" idx="4294967295"/>
          </p:nvPr>
        </p:nvSpPr>
        <p:spPr>
          <a:xfrm>
            <a:off x="565650" y="2097650"/>
            <a:ext cx="8012700" cy="25686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lt1"/>
              </a:buClr>
              <a:buSzPts val="1800"/>
              <a:buChar char="●"/>
            </a:pPr>
            <a:r>
              <a:rPr lang="en-GB" sz="1800">
                <a:solidFill>
                  <a:schemeClr val="lt1"/>
                </a:solidFill>
              </a:rPr>
              <a:t>Policy 1 has stronger effect on people’s behavior of visiting restaurants</a:t>
            </a:r>
            <a:endParaRPr sz="1800">
              <a:solidFill>
                <a:schemeClr val="lt1"/>
              </a:solidFill>
            </a:endParaRPr>
          </a:p>
          <a:p>
            <a:pPr marL="457200" lvl="0" indent="-342900" algn="l" rtl="0">
              <a:lnSpc>
                <a:spcPct val="115000"/>
              </a:lnSpc>
              <a:spcBef>
                <a:spcPts val="0"/>
              </a:spcBef>
              <a:spcAft>
                <a:spcPts val="0"/>
              </a:spcAft>
              <a:buClr>
                <a:schemeClr val="lt1"/>
              </a:buClr>
              <a:buSzPts val="1800"/>
              <a:buChar char="●"/>
            </a:pPr>
            <a:r>
              <a:rPr lang="en-GB" sz="1800">
                <a:solidFill>
                  <a:schemeClr val="lt1"/>
                </a:solidFill>
              </a:rPr>
              <a:t>Policy 2 does not bring a significant change on people’s dining behavior. 	</a:t>
            </a:r>
            <a:endParaRPr sz="1800">
              <a:solidFill>
                <a:schemeClr val="lt1"/>
              </a:solidFill>
            </a:endParaRPr>
          </a:p>
          <a:p>
            <a:pPr marL="914400" lvl="1" indent="-342900" algn="l" rtl="0">
              <a:lnSpc>
                <a:spcPct val="115000"/>
              </a:lnSpc>
              <a:spcBef>
                <a:spcPts val="0"/>
              </a:spcBef>
              <a:spcAft>
                <a:spcPts val="0"/>
              </a:spcAft>
              <a:buClr>
                <a:schemeClr val="lt1"/>
              </a:buClr>
              <a:buSzPts val="1800"/>
              <a:buChar char="○"/>
            </a:pPr>
            <a:r>
              <a:rPr lang="en-GB" sz="1800">
                <a:solidFill>
                  <a:schemeClr val="lt1"/>
                </a:solidFill>
              </a:rPr>
              <a:t>Seasonality</a:t>
            </a:r>
            <a:endParaRPr sz="1800">
              <a:solidFill>
                <a:schemeClr val="lt1"/>
              </a:solidFill>
            </a:endParaRPr>
          </a:p>
          <a:p>
            <a:pPr marL="914400" lvl="1" indent="-342900" algn="l" rtl="0">
              <a:lnSpc>
                <a:spcPct val="115000"/>
              </a:lnSpc>
              <a:spcBef>
                <a:spcPts val="0"/>
              </a:spcBef>
              <a:spcAft>
                <a:spcPts val="0"/>
              </a:spcAft>
              <a:buClr>
                <a:schemeClr val="lt1"/>
              </a:buClr>
              <a:buSzPts val="1800"/>
              <a:buChar char="○"/>
            </a:pPr>
            <a:r>
              <a:rPr lang="en-GB" sz="1800">
                <a:solidFill>
                  <a:schemeClr val="lt1"/>
                </a:solidFill>
              </a:rPr>
              <a:t>Vaccination rate</a:t>
            </a:r>
            <a:endParaRPr sz="1800">
              <a:solidFill>
                <a:schemeClr val="lt1"/>
              </a:solidFill>
            </a:endParaRPr>
          </a:p>
          <a:p>
            <a:pPr marL="457200" lvl="0" indent="-342900" algn="l" rtl="0">
              <a:lnSpc>
                <a:spcPct val="115000"/>
              </a:lnSpc>
              <a:spcBef>
                <a:spcPts val="0"/>
              </a:spcBef>
              <a:spcAft>
                <a:spcPts val="0"/>
              </a:spcAft>
              <a:buClr>
                <a:schemeClr val="lt1"/>
              </a:buClr>
              <a:buSzPts val="1800"/>
              <a:buChar char="●"/>
            </a:pPr>
            <a:r>
              <a:rPr lang="en-GB" sz="1800">
                <a:solidFill>
                  <a:schemeClr val="lt1"/>
                </a:solidFill>
              </a:rPr>
              <a:t>In conclusion, our alternative hypothesis on policy 1 is accepted, while we cannot reject the null hypothesis with a similar assumption on policy 2.</a:t>
            </a:r>
            <a:endParaRPr sz="18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Challenges &amp; Limitations</a:t>
            </a:r>
            <a:endParaRPr/>
          </a:p>
        </p:txBody>
      </p:sp>
      <p:sp>
        <p:nvSpPr>
          <p:cNvPr id="336" name="Google Shape;336;p33"/>
          <p:cNvSpPr txBox="1"/>
          <p:nvPr/>
        </p:nvSpPr>
        <p:spPr>
          <a:xfrm>
            <a:off x="391050" y="2091875"/>
            <a:ext cx="8361900" cy="2493600"/>
          </a:xfrm>
          <a:prstGeom prst="rect">
            <a:avLst/>
          </a:prstGeom>
          <a:noFill/>
          <a:ln>
            <a:noFill/>
          </a:ln>
        </p:spPr>
        <p:txBody>
          <a:bodyPr spcFirstLastPara="1" wrap="square" lIns="91425" tIns="91425" rIns="91425" bIns="91425" anchor="t" anchorCtr="0">
            <a:spAutoFit/>
          </a:bodyPr>
          <a:lstStyle/>
          <a:p>
            <a:pPr marL="457200" lvl="0" indent="-323850" algn="l" rtl="0">
              <a:lnSpc>
                <a:spcPct val="150000"/>
              </a:lnSpc>
              <a:spcBef>
                <a:spcPts val="0"/>
              </a:spcBef>
              <a:spcAft>
                <a:spcPts val="0"/>
              </a:spcAft>
              <a:buSzPts val="1500"/>
              <a:buChar char="●"/>
            </a:pPr>
            <a:r>
              <a:rPr lang="en-GB" sz="1500" b="1">
                <a:latin typeface="Lato"/>
                <a:ea typeface="Lato"/>
                <a:cs typeface="Lato"/>
                <a:sym typeface="Lato"/>
              </a:rPr>
              <a:t>Seasonality:</a:t>
            </a:r>
            <a:r>
              <a:rPr lang="en-GB" sz="1500">
                <a:latin typeface="Lato"/>
                <a:ea typeface="Lato"/>
                <a:cs typeface="Lato"/>
                <a:sym typeface="Lato"/>
              </a:rPr>
              <a:t> We cannot rule out the effect of seasonal variations in our data</a:t>
            </a:r>
            <a:endParaRPr sz="1500">
              <a:latin typeface="Lato"/>
              <a:ea typeface="Lato"/>
              <a:cs typeface="Lato"/>
              <a:sym typeface="Lato"/>
            </a:endParaRPr>
          </a:p>
          <a:p>
            <a:pPr marL="457200" lvl="0" indent="-323850" algn="l" rtl="0">
              <a:lnSpc>
                <a:spcPct val="150000"/>
              </a:lnSpc>
              <a:spcBef>
                <a:spcPts val="0"/>
              </a:spcBef>
              <a:spcAft>
                <a:spcPts val="0"/>
              </a:spcAft>
              <a:buSzPts val="1500"/>
              <a:buFont typeface="Raleway"/>
              <a:buChar char="●"/>
            </a:pPr>
            <a:r>
              <a:rPr lang="en-GB" sz="1500" b="1">
                <a:latin typeface="Lato"/>
                <a:ea typeface="Lato"/>
                <a:cs typeface="Lato"/>
                <a:sym typeface="Lato"/>
              </a:rPr>
              <a:t>Parentkey:</a:t>
            </a:r>
            <a:r>
              <a:rPr lang="en-GB" sz="1500">
                <a:latin typeface="Lato"/>
                <a:ea typeface="Lato"/>
                <a:cs typeface="Lato"/>
                <a:sym typeface="Lato"/>
              </a:rPr>
              <a:t> Some restaurant share a same location</a:t>
            </a:r>
            <a:endParaRPr sz="1500">
              <a:latin typeface="Lato"/>
              <a:ea typeface="Lato"/>
              <a:cs typeface="Lato"/>
              <a:sym typeface="Lato"/>
            </a:endParaRPr>
          </a:p>
          <a:p>
            <a:pPr marL="457200" lvl="0" indent="-323850" algn="l" rtl="0">
              <a:lnSpc>
                <a:spcPct val="150000"/>
              </a:lnSpc>
              <a:spcBef>
                <a:spcPts val="0"/>
              </a:spcBef>
              <a:spcAft>
                <a:spcPts val="0"/>
              </a:spcAft>
              <a:buSzPts val="1500"/>
              <a:buFont typeface="Raleway"/>
              <a:buChar char="●"/>
            </a:pPr>
            <a:r>
              <a:rPr lang="en-GB" sz="1500" b="1">
                <a:latin typeface="Lato"/>
                <a:ea typeface="Lato"/>
                <a:cs typeface="Lato"/>
                <a:sym typeface="Lato"/>
              </a:rPr>
              <a:t>Chain and franchises:</a:t>
            </a:r>
            <a:r>
              <a:rPr lang="en-GB" sz="1500">
                <a:latin typeface="Lato"/>
                <a:ea typeface="Lato"/>
                <a:cs typeface="Lato"/>
                <a:sym typeface="Lato"/>
              </a:rPr>
              <a:t> Some restaurants are chained but with only one store in Boston</a:t>
            </a:r>
            <a:endParaRPr sz="1500">
              <a:latin typeface="Lato"/>
              <a:ea typeface="Lato"/>
              <a:cs typeface="Lato"/>
              <a:sym typeface="Lato"/>
            </a:endParaRPr>
          </a:p>
          <a:p>
            <a:pPr marL="457200" lvl="0" indent="-323850" algn="l" rtl="0">
              <a:lnSpc>
                <a:spcPct val="150000"/>
              </a:lnSpc>
              <a:spcBef>
                <a:spcPts val="0"/>
              </a:spcBef>
              <a:spcAft>
                <a:spcPts val="0"/>
              </a:spcAft>
              <a:buSzPts val="1500"/>
              <a:buChar char="●"/>
            </a:pPr>
            <a:r>
              <a:rPr lang="en-GB" sz="1500" b="1">
                <a:latin typeface="Lato"/>
                <a:ea typeface="Lato"/>
                <a:cs typeface="Lato"/>
                <a:sym typeface="Lato"/>
              </a:rPr>
              <a:t>Inactive restaurants and errors:</a:t>
            </a:r>
            <a:r>
              <a:rPr lang="en-GB" sz="1500">
                <a:latin typeface="Lato"/>
                <a:ea typeface="Lato"/>
                <a:cs typeface="Lato"/>
                <a:sym typeface="Lato"/>
              </a:rPr>
              <a:t> restaurants with less than 60 visits per month; Some restaurants have missing data for certain months</a:t>
            </a:r>
            <a:endParaRPr sz="1500">
              <a:highlight>
                <a:schemeClr val="lt1"/>
              </a:highlight>
              <a:latin typeface="Lato"/>
              <a:ea typeface="Lato"/>
              <a:cs typeface="Lato"/>
              <a:sym typeface="Lato"/>
            </a:endParaRPr>
          </a:p>
          <a:p>
            <a:pPr marL="457200" lvl="0" indent="-323850" algn="l" rtl="0">
              <a:lnSpc>
                <a:spcPct val="150000"/>
              </a:lnSpc>
              <a:spcBef>
                <a:spcPts val="0"/>
              </a:spcBef>
              <a:spcAft>
                <a:spcPts val="0"/>
              </a:spcAft>
              <a:buSzPts val="1500"/>
              <a:buChar char="●"/>
            </a:pPr>
            <a:r>
              <a:rPr lang="en-GB" sz="1500" b="1">
                <a:latin typeface="Lato"/>
                <a:ea typeface="Lato"/>
                <a:cs typeface="Lato"/>
                <a:sym typeface="Lato"/>
              </a:rPr>
              <a:t>Restaurant classification:</a:t>
            </a:r>
            <a:r>
              <a:rPr lang="en-GB" sz="1500">
                <a:latin typeface="Lato"/>
                <a:ea typeface="Lato"/>
                <a:cs typeface="Lato"/>
                <a:sym typeface="Lato"/>
              </a:rPr>
              <a:t> Due to the effect of COVID-19, there could be more people choose to take-out and delivery; restaurant type may change</a:t>
            </a:r>
            <a:endParaRPr sz="1500">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4"/>
          <p:cNvSpPr txBox="1">
            <a:spLocks noGrp="1"/>
          </p:cNvSpPr>
          <p:nvPr>
            <p:ph type="title"/>
          </p:nvPr>
        </p:nvSpPr>
        <p:spPr>
          <a:xfrm>
            <a:off x="721225" y="1352925"/>
            <a:ext cx="3300900" cy="51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Future Applications</a:t>
            </a:r>
            <a:endParaRPr/>
          </a:p>
        </p:txBody>
      </p:sp>
      <p:sp>
        <p:nvSpPr>
          <p:cNvPr id="342" name="Google Shape;342;p34"/>
          <p:cNvSpPr txBox="1">
            <a:spLocks noGrp="1"/>
          </p:cNvSpPr>
          <p:nvPr>
            <p:ph type="body" idx="1"/>
          </p:nvPr>
        </p:nvSpPr>
        <p:spPr>
          <a:xfrm>
            <a:off x="721225" y="2261000"/>
            <a:ext cx="4371000" cy="21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solidFill>
                  <a:srgbClr val="434343"/>
                </a:solidFill>
              </a:rPr>
              <a:t>Since the COVID-19 epidemic is more serious in 2020 and 2021, we hope to apply our analysis method to the data of the previous two years in the future. </a:t>
            </a:r>
            <a:endParaRPr sz="1400">
              <a:solidFill>
                <a:srgbClr val="434343"/>
              </a:solidFill>
            </a:endParaRPr>
          </a:p>
          <a:p>
            <a:pPr marL="0" lvl="0" indent="0" algn="l" rtl="0">
              <a:spcBef>
                <a:spcPts val="0"/>
              </a:spcBef>
              <a:spcAft>
                <a:spcPts val="0"/>
              </a:spcAft>
              <a:buNone/>
            </a:pPr>
            <a:endParaRPr sz="1400">
              <a:solidFill>
                <a:srgbClr val="434343"/>
              </a:solidFill>
            </a:endParaRPr>
          </a:p>
          <a:p>
            <a:pPr marL="0" lvl="0" indent="0" algn="l" rtl="0">
              <a:spcBef>
                <a:spcPts val="0"/>
              </a:spcBef>
              <a:spcAft>
                <a:spcPts val="0"/>
              </a:spcAft>
              <a:buNone/>
            </a:pPr>
            <a:r>
              <a:rPr lang="en-GB" sz="1400">
                <a:solidFill>
                  <a:srgbClr val="434343"/>
                </a:solidFill>
              </a:rPr>
              <a:t>Moreover, we hope to compare the situation from year to year longitudinally, especially comparing pre-covid data,  to exclude the influence of seasonality. </a:t>
            </a:r>
            <a:endParaRPr sz="1400">
              <a:solidFill>
                <a:srgbClr val="434343"/>
              </a:solidFill>
            </a:endParaRPr>
          </a:p>
        </p:txBody>
      </p:sp>
      <p:pic>
        <p:nvPicPr>
          <p:cNvPr id="343" name="Google Shape;343;p34"/>
          <p:cNvPicPr preferRelativeResize="0"/>
          <p:nvPr/>
        </p:nvPicPr>
        <p:blipFill>
          <a:blip r:embed="rId3">
            <a:alphaModFix/>
          </a:blip>
          <a:stretch>
            <a:fillRect/>
          </a:stretch>
        </p:blipFill>
        <p:spPr>
          <a:xfrm>
            <a:off x="5336100" y="2193013"/>
            <a:ext cx="3807900" cy="2280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5"/>
          <p:cNvSpPr txBox="1">
            <a:spLocks noGrp="1"/>
          </p:cNvSpPr>
          <p:nvPr>
            <p:ph type="title"/>
          </p:nvPr>
        </p:nvSpPr>
        <p:spPr>
          <a:xfrm>
            <a:off x="730725" y="1318650"/>
            <a:ext cx="3893400" cy="5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References</a:t>
            </a:r>
            <a:endParaRPr b="0"/>
          </a:p>
        </p:txBody>
      </p:sp>
      <p:sp>
        <p:nvSpPr>
          <p:cNvPr id="349" name="Google Shape;349;p35"/>
          <p:cNvSpPr txBox="1">
            <a:spLocks noGrp="1"/>
          </p:cNvSpPr>
          <p:nvPr>
            <p:ph type="body" idx="1"/>
          </p:nvPr>
        </p:nvSpPr>
        <p:spPr>
          <a:xfrm>
            <a:off x="730725" y="2149225"/>
            <a:ext cx="6022500" cy="19293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Char char="●"/>
            </a:pPr>
            <a:r>
              <a:rPr lang="en-GB"/>
              <a:t>Patterns Dataset: </a:t>
            </a:r>
            <a:r>
              <a:rPr lang="en-GB" u="sng">
                <a:solidFill>
                  <a:schemeClr val="hlink"/>
                </a:solidFill>
                <a:hlinkClick r:id="rId3"/>
              </a:rPr>
              <a:t>https://docs.safegraph.com/docs/monthly-patterns</a:t>
            </a:r>
            <a:r>
              <a:rPr lang="en-GB"/>
              <a:t> </a:t>
            </a:r>
            <a:endParaRPr/>
          </a:p>
          <a:p>
            <a:pPr marL="457200" lvl="0" indent="-311150" algn="l" rtl="0">
              <a:lnSpc>
                <a:spcPct val="150000"/>
              </a:lnSpc>
              <a:spcBef>
                <a:spcPts val="0"/>
              </a:spcBef>
              <a:spcAft>
                <a:spcPts val="0"/>
              </a:spcAft>
              <a:buSzPts val="1300"/>
              <a:buChar char="●"/>
            </a:pPr>
            <a:r>
              <a:rPr lang="en-GB"/>
              <a:t>Places Dataset: </a:t>
            </a:r>
            <a:r>
              <a:rPr lang="en-GB" u="sng">
                <a:solidFill>
                  <a:schemeClr val="hlink"/>
                </a:solidFill>
                <a:hlinkClick r:id="rId4"/>
              </a:rPr>
              <a:t>https://docs.safegraph.com/docs/places</a:t>
            </a:r>
            <a:r>
              <a:rPr lang="en-GB"/>
              <a:t> </a:t>
            </a:r>
            <a:endParaRPr/>
          </a:p>
          <a:p>
            <a:pPr marL="457200" lvl="0" indent="-311150" algn="l" rtl="0">
              <a:lnSpc>
                <a:spcPct val="150000"/>
              </a:lnSpc>
              <a:spcBef>
                <a:spcPts val="0"/>
              </a:spcBef>
              <a:spcAft>
                <a:spcPts val="0"/>
              </a:spcAft>
              <a:buSzPts val="1300"/>
              <a:buChar char="●"/>
            </a:pPr>
            <a:r>
              <a:rPr lang="en-GB"/>
              <a:t>Policies: </a:t>
            </a:r>
            <a:r>
              <a:rPr lang="en-GB" u="sng">
                <a:solidFill>
                  <a:schemeClr val="hlink"/>
                </a:solidFill>
                <a:hlinkClick r:id="rId5"/>
              </a:rPr>
              <a:t>https://www.mass.gov/lists/press-releases-related-to-covid-19</a:t>
            </a:r>
            <a:r>
              <a:rPr lang="en-GB"/>
              <a:t> </a:t>
            </a:r>
            <a:endParaRPr/>
          </a:p>
          <a:p>
            <a:pPr marL="457200" lvl="0" indent="-311150" algn="l" rtl="0">
              <a:lnSpc>
                <a:spcPct val="150000"/>
              </a:lnSpc>
              <a:spcBef>
                <a:spcPts val="0"/>
              </a:spcBef>
              <a:spcAft>
                <a:spcPts val="0"/>
              </a:spcAft>
              <a:buSzPts val="1300"/>
              <a:buChar char="●"/>
            </a:pPr>
            <a:r>
              <a:rPr lang="en-GB"/>
              <a:t>Boston Vaccination Data: </a:t>
            </a:r>
            <a:r>
              <a:rPr lang="en-GB" u="sng">
                <a:solidFill>
                  <a:schemeClr val="hlink"/>
                </a:solidFill>
                <a:hlinkClick r:id="rId6"/>
              </a:rPr>
              <a:t>https://www.boston.gov/government/cabinets/boston-public-health-commission/covid-19-boston#vaccination-reports-</a:t>
            </a:r>
            <a:r>
              <a:rPr lang="en-GB"/>
              <a:t> </a:t>
            </a:r>
            <a:endParaRPr u="sng">
              <a:solidFill>
                <a:schemeClr val="hlink"/>
              </a:solidFill>
            </a:endParaRPr>
          </a:p>
        </p:txBody>
      </p:sp>
      <p:pic>
        <p:nvPicPr>
          <p:cNvPr id="350" name="Google Shape;350;p35" descr="shutterstock_368732306.jpg"/>
          <p:cNvPicPr preferRelativeResize="0"/>
          <p:nvPr/>
        </p:nvPicPr>
        <p:blipFill rotWithShape="1">
          <a:blip r:embed="rId7">
            <a:alphaModFix/>
          </a:blip>
          <a:srcRect l="29621" t="4942" r="29621"/>
          <a:stretch/>
        </p:blipFill>
        <p:spPr>
          <a:xfrm>
            <a:off x="7170362" y="1184600"/>
            <a:ext cx="1973638" cy="326259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6"/>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4"/>
        <p:cNvGrpSpPr/>
        <p:nvPr/>
      </p:nvGrpSpPr>
      <p:grpSpPr>
        <a:xfrm>
          <a:off x="0" y="0"/>
          <a:ext cx="0" cy="0"/>
          <a:chOff x="0" y="0"/>
          <a:chExt cx="0" cy="0"/>
        </a:xfrm>
      </p:grpSpPr>
      <p:sp>
        <p:nvSpPr>
          <p:cNvPr id="185" name="Google Shape;185;p19"/>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a:t>
            </a:r>
            <a:endParaRPr/>
          </a:p>
        </p:txBody>
      </p:sp>
      <p:sp>
        <p:nvSpPr>
          <p:cNvPr id="186" name="Google Shape;186;p19"/>
          <p:cNvSpPr txBox="1"/>
          <p:nvPr/>
        </p:nvSpPr>
        <p:spPr>
          <a:xfrm>
            <a:off x="1200950" y="2013725"/>
            <a:ext cx="5952300" cy="2339700"/>
          </a:xfrm>
          <a:prstGeom prst="rect">
            <a:avLst/>
          </a:prstGeom>
          <a:noFill/>
          <a:ln>
            <a:noFill/>
          </a:ln>
        </p:spPr>
        <p:txBody>
          <a:bodyPr spcFirstLastPara="1" wrap="square" lIns="91425" tIns="91425" rIns="91425" bIns="91425" anchor="t" anchorCtr="0">
            <a:spAutoFit/>
          </a:bodyPr>
          <a:lstStyle/>
          <a:p>
            <a:pPr marL="457200" lvl="0" indent="-355600" algn="l" rtl="0">
              <a:lnSpc>
                <a:spcPct val="150000"/>
              </a:lnSpc>
              <a:spcBef>
                <a:spcPts val="0"/>
              </a:spcBef>
              <a:spcAft>
                <a:spcPts val="0"/>
              </a:spcAft>
              <a:buClr>
                <a:schemeClr val="lt1"/>
              </a:buClr>
              <a:buSzPts val="2000"/>
              <a:buFont typeface="Lato"/>
              <a:buChar char="●"/>
            </a:pPr>
            <a:r>
              <a:rPr lang="en-GB" sz="2000">
                <a:solidFill>
                  <a:schemeClr val="lt1"/>
                </a:solidFill>
                <a:latin typeface="Lato"/>
                <a:ea typeface="Lato"/>
                <a:cs typeface="Lato"/>
                <a:sym typeface="Lato"/>
              </a:rPr>
              <a:t>Background &amp; Hypothesis</a:t>
            </a:r>
            <a:endParaRPr sz="2000">
              <a:solidFill>
                <a:schemeClr val="lt1"/>
              </a:solidFill>
              <a:latin typeface="Lato"/>
              <a:ea typeface="Lato"/>
              <a:cs typeface="Lato"/>
              <a:sym typeface="Lato"/>
            </a:endParaRPr>
          </a:p>
          <a:p>
            <a:pPr marL="457200" lvl="0" indent="-355600" algn="l" rtl="0">
              <a:lnSpc>
                <a:spcPct val="150000"/>
              </a:lnSpc>
              <a:spcBef>
                <a:spcPts val="0"/>
              </a:spcBef>
              <a:spcAft>
                <a:spcPts val="0"/>
              </a:spcAft>
              <a:buClr>
                <a:schemeClr val="lt1"/>
              </a:buClr>
              <a:buSzPts val="2000"/>
              <a:buFont typeface="Lato"/>
              <a:buChar char="●"/>
            </a:pPr>
            <a:r>
              <a:rPr lang="en-GB" sz="2000">
                <a:solidFill>
                  <a:schemeClr val="lt1"/>
                </a:solidFill>
                <a:latin typeface="Lato"/>
                <a:ea typeface="Lato"/>
                <a:cs typeface="Lato"/>
                <a:sym typeface="Lato"/>
              </a:rPr>
              <a:t>Policies</a:t>
            </a:r>
            <a:endParaRPr sz="2000">
              <a:solidFill>
                <a:schemeClr val="lt1"/>
              </a:solidFill>
              <a:latin typeface="Lato"/>
              <a:ea typeface="Lato"/>
              <a:cs typeface="Lato"/>
              <a:sym typeface="Lato"/>
            </a:endParaRPr>
          </a:p>
          <a:p>
            <a:pPr marL="457200" lvl="0" indent="-355600" algn="l" rtl="0">
              <a:lnSpc>
                <a:spcPct val="150000"/>
              </a:lnSpc>
              <a:spcBef>
                <a:spcPts val="0"/>
              </a:spcBef>
              <a:spcAft>
                <a:spcPts val="0"/>
              </a:spcAft>
              <a:buClr>
                <a:schemeClr val="lt1"/>
              </a:buClr>
              <a:buSzPts val="2000"/>
              <a:buFont typeface="Lato"/>
              <a:buChar char="●"/>
            </a:pPr>
            <a:r>
              <a:rPr lang="en-GB" sz="2000">
                <a:solidFill>
                  <a:schemeClr val="lt1"/>
                </a:solidFill>
                <a:latin typeface="Lato"/>
                <a:ea typeface="Lato"/>
                <a:cs typeface="Lato"/>
                <a:sym typeface="Lato"/>
              </a:rPr>
              <a:t>How we test our Hypothesis</a:t>
            </a:r>
            <a:endParaRPr sz="2000">
              <a:solidFill>
                <a:schemeClr val="lt1"/>
              </a:solidFill>
              <a:latin typeface="Lato"/>
              <a:ea typeface="Lato"/>
              <a:cs typeface="Lato"/>
              <a:sym typeface="Lato"/>
            </a:endParaRPr>
          </a:p>
          <a:p>
            <a:pPr marL="457200" lvl="0" indent="-355600" algn="l" rtl="0">
              <a:lnSpc>
                <a:spcPct val="150000"/>
              </a:lnSpc>
              <a:spcBef>
                <a:spcPts val="0"/>
              </a:spcBef>
              <a:spcAft>
                <a:spcPts val="0"/>
              </a:spcAft>
              <a:buClr>
                <a:schemeClr val="lt1"/>
              </a:buClr>
              <a:buSzPts val="2000"/>
              <a:buFont typeface="Lato"/>
              <a:buChar char="●"/>
            </a:pPr>
            <a:r>
              <a:rPr lang="en-GB" sz="2000">
                <a:solidFill>
                  <a:schemeClr val="lt1"/>
                </a:solidFill>
                <a:latin typeface="Lato"/>
                <a:ea typeface="Lato"/>
                <a:cs typeface="Lato"/>
                <a:sym typeface="Lato"/>
              </a:rPr>
              <a:t>Challenges and Limitations</a:t>
            </a:r>
            <a:endParaRPr sz="2000">
              <a:solidFill>
                <a:schemeClr val="lt1"/>
              </a:solidFill>
              <a:latin typeface="Lato"/>
              <a:ea typeface="Lato"/>
              <a:cs typeface="Lato"/>
              <a:sym typeface="Lato"/>
            </a:endParaRPr>
          </a:p>
          <a:p>
            <a:pPr marL="457200" lvl="0" indent="-355600" algn="l" rtl="0">
              <a:lnSpc>
                <a:spcPct val="150000"/>
              </a:lnSpc>
              <a:spcBef>
                <a:spcPts val="0"/>
              </a:spcBef>
              <a:spcAft>
                <a:spcPts val="0"/>
              </a:spcAft>
              <a:buClr>
                <a:schemeClr val="lt1"/>
              </a:buClr>
              <a:buSzPts val="2000"/>
              <a:buFont typeface="Lato"/>
              <a:buChar char="●"/>
            </a:pPr>
            <a:r>
              <a:rPr lang="en-GB" sz="2000">
                <a:solidFill>
                  <a:schemeClr val="lt1"/>
                </a:solidFill>
                <a:latin typeface="Lato"/>
                <a:ea typeface="Lato"/>
                <a:cs typeface="Lato"/>
                <a:sym typeface="Lato"/>
              </a:rPr>
              <a:t>Future Goals</a:t>
            </a:r>
            <a:endParaRPr sz="2100">
              <a:solidFill>
                <a:schemeClr val="lt1"/>
              </a:solidFill>
              <a:latin typeface="Lato"/>
              <a:ea typeface="Lato"/>
              <a:cs typeface="Lato"/>
              <a:sym typeface="Lato"/>
            </a:endParaRPr>
          </a:p>
        </p:txBody>
      </p:sp>
      <p:sp>
        <p:nvSpPr>
          <p:cNvPr id="187" name="Google Shape;187;p19"/>
          <p:cNvSpPr/>
          <p:nvPr/>
        </p:nvSpPr>
        <p:spPr>
          <a:xfrm>
            <a:off x="75" y="0"/>
            <a:ext cx="9144000" cy="413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Background</a:t>
            </a:r>
            <a:endParaRPr/>
          </a:p>
        </p:txBody>
      </p:sp>
      <p:sp>
        <p:nvSpPr>
          <p:cNvPr id="193" name="Google Shape;193;p20"/>
          <p:cNvSpPr txBox="1">
            <a:spLocks noGrp="1"/>
          </p:cNvSpPr>
          <p:nvPr>
            <p:ph type="body" idx="1"/>
          </p:nvPr>
        </p:nvSpPr>
        <p:spPr>
          <a:xfrm>
            <a:off x="864150" y="2078875"/>
            <a:ext cx="7554000" cy="17568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GB">
                <a:solidFill>
                  <a:srgbClr val="000000"/>
                </a:solidFill>
              </a:rPr>
              <a:t>Our team aims to investigate how Boston’s COVID-19 policy has affected visiting patterns restaurants for the year of 2022. We used cell phone tracking data of patterns and places of Boston area from 2022-01-01  to 2022-09-01 from Safegraph. </a:t>
            </a:r>
            <a:endParaRPr/>
          </a:p>
        </p:txBody>
      </p:sp>
      <p:pic>
        <p:nvPicPr>
          <p:cNvPr id="194" name="Google Shape;194;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Policies</a:t>
            </a:r>
            <a:endParaRPr/>
          </a:p>
        </p:txBody>
      </p:sp>
      <p:sp>
        <p:nvSpPr>
          <p:cNvPr id="200" name="Google Shape;200;p21"/>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0</a:t>
            </a:r>
            <a:endParaRPr sz="800" b="1">
              <a:solidFill>
                <a:srgbClr val="FFFFFF"/>
              </a:solidFill>
            </a:endParaRPr>
          </a:p>
        </p:txBody>
      </p:sp>
      <p:sp>
        <p:nvSpPr>
          <p:cNvPr id="201" name="Google Shape;201;p21"/>
          <p:cNvSpPr txBox="1">
            <a:spLocks noGrp="1"/>
          </p:cNvSpPr>
          <p:nvPr>
            <p:ph type="body" idx="1"/>
          </p:nvPr>
        </p:nvSpPr>
        <p:spPr>
          <a:xfrm>
            <a:off x="1847700" y="2073775"/>
            <a:ext cx="6570600" cy="6582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a:solidFill>
                  <a:srgbClr val="000000"/>
                </a:solidFill>
              </a:rPr>
              <a:t>Effect 2021-07-30: All people in Massachusetts (regardless of vaccination status) are required to continue wearing face coverings in certain settings, including transportation and health care facilities.</a:t>
            </a:r>
            <a:endParaRPr/>
          </a:p>
        </p:txBody>
      </p:sp>
      <p:sp>
        <p:nvSpPr>
          <p:cNvPr id="202" name="Google Shape;202;p21"/>
          <p:cNvSpPr/>
          <p:nvPr/>
        </p:nvSpPr>
        <p:spPr>
          <a:xfrm>
            <a:off x="1400790" y="3181613"/>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203" name="Google Shape;203;p21"/>
          <p:cNvSpPr txBox="1">
            <a:spLocks noGrp="1"/>
          </p:cNvSpPr>
          <p:nvPr>
            <p:ph type="body" idx="1"/>
          </p:nvPr>
        </p:nvSpPr>
        <p:spPr>
          <a:xfrm>
            <a:off x="1847700" y="3085438"/>
            <a:ext cx="6570600" cy="658200"/>
          </a:xfrm>
          <a:prstGeom prst="rect">
            <a:avLst/>
          </a:prstGeom>
        </p:spPr>
        <p:txBody>
          <a:bodyPr spcFirstLastPara="1" wrap="square" lIns="91425" tIns="91425" rIns="91425" bIns="91425" anchor="t" anchorCtr="0">
            <a:noAutofit/>
          </a:bodyPr>
          <a:lstStyle/>
          <a:p>
            <a:pPr marL="0" marR="0" lvl="0" indent="0" algn="l" rtl="0">
              <a:lnSpc>
                <a:spcPct val="150000"/>
              </a:lnSpc>
              <a:spcBef>
                <a:spcPts val="0"/>
              </a:spcBef>
              <a:spcAft>
                <a:spcPts val="0"/>
              </a:spcAft>
              <a:buNone/>
            </a:pPr>
            <a:r>
              <a:rPr lang="en-GB">
                <a:solidFill>
                  <a:srgbClr val="000000"/>
                </a:solidFill>
              </a:rPr>
              <a:t>Effect 2022-02-15: Individuals who are not fully vaccinated should continue to wear a face covering or mask when indoors with others to help prevent spreading of COVID-19. </a:t>
            </a:r>
            <a:endParaRPr sz="1200" u="sng">
              <a:solidFill>
                <a:srgbClr val="141414"/>
              </a:solidFill>
            </a:endParaRPr>
          </a:p>
          <a:p>
            <a:pPr marL="0" lvl="0" indent="0" algn="l" rtl="0">
              <a:lnSpc>
                <a:spcPct val="150000"/>
              </a:lnSpc>
              <a:spcBef>
                <a:spcPts val="0"/>
              </a:spcBef>
              <a:spcAft>
                <a:spcPts val="1600"/>
              </a:spcAft>
              <a:buNone/>
            </a:pPr>
            <a:endParaRPr sz="1200"/>
          </a:p>
        </p:txBody>
      </p:sp>
      <p:sp>
        <p:nvSpPr>
          <p:cNvPr id="204" name="Google Shape;204;p21"/>
          <p:cNvSpPr/>
          <p:nvPr/>
        </p:nvSpPr>
        <p:spPr>
          <a:xfrm>
            <a:off x="1400809" y="3903900"/>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05" name="Google Shape;205;p21"/>
          <p:cNvSpPr txBox="1">
            <a:spLocks noGrp="1"/>
          </p:cNvSpPr>
          <p:nvPr>
            <p:ph type="body" idx="1"/>
          </p:nvPr>
        </p:nvSpPr>
        <p:spPr>
          <a:xfrm>
            <a:off x="1847700" y="3849900"/>
            <a:ext cx="6348000" cy="813300"/>
          </a:xfrm>
          <a:prstGeom prst="rect">
            <a:avLst/>
          </a:prstGeom>
        </p:spPr>
        <p:txBody>
          <a:bodyPr spcFirstLastPara="1" wrap="square" lIns="91425" tIns="91425" rIns="91425" bIns="91425" anchor="t" anchorCtr="0">
            <a:noAutofit/>
          </a:bodyPr>
          <a:lstStyle/>
          <a:p>
            <a:pPr marL="0" marR="0" lvl="0" indent="0" algn="l" rtl="0">
              <a:lnSpc>
                <a:spcPct val="150000"/>
              </a:lnSpc>
              <a:spcBef>
                <a:spcPts val="0"/>
              </a:spcBef>
              <a:spcAft>
                <a:spcPts val="0"/>
              </a:spcAft>
              <a:buNone/>
            </a:pPr>
            <a:r>
              <a:rPr lang="en-GB">
                <a:solidFill>
                  <a:srgbClr val="000000"/>
                </a:solidFill>
              </a:rPr>
              <a:t>Effect 2022-07-01: masks indoors are optional for most individuals, regardless of vaccination status.</a:t>
            </a:r>
            <a:endParaRPr>
              <a:solidFill>
                <a:srgbClr val="000000"/>
              </a:solidFill>
            </a:endParaRPr>
          </a:p>
          <a:p>
            <a:pPr marL="0" marR="0" lvl="0" indent="0" algn="l" rtl="0">
              <a:lnSpc>
                <a:spcPct val="150000"/>
              </a:lnSpc>
              <a:spcBef>
                <a:spcPts val="0"/>
              </a:spcBef>
              <a:spcAft>
                <a:spcPts val="0"/>
              </a:spcAft>
              <a:buNone/>
            </a:pPr>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2"/>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Timeline</a:t>
            </a:r>
            <a:endParaRPr sz="800"/>
          </a:p>
        </p:txBody>
      </p:sp>
      <p:sp>
        <p:nvSpPr>
          <p:cNvPr id="211" name="Google Shape;211;p22"/>
          <p:cNvSpPr txBox="1"/>
          <p:nvPr/>
        </p:nvSpPr>
        <p:spPr>
          <a:xfrm>
            <a:off x="388131" y="3482825"/>
            <a:ext cx="1374600" cy="371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2021-07-31</a:t>
            </a:r>
            <a:endParaRPr b="1">
              <a:latin typeface="Lato"/>
              <a:ea typeface="Lato"/>
              <a:cs typeface="Lato"/>
              <a:sym typeface="Lato"/>
            </a:endParaRPr>
          </a:p>
        </p:txBody>
      </p:sp>
      <p:sp>
        <p:nvSpPr>
          <p:cNvPr id="212" name="Google Shape;212;p22"/>
          <p:cNvSpPr txBox="1">
            <a:spLocks noGrp="1"/>
          </p:cNvSpPr>
          <p:nvPr>
            <p:ph type="title"/>
          </p:nvPr>
        </p:nvSpPr>
        <p:spPr>
          <a:xfrm>
            <a:off x="143227" y="2217088"/>
            <a:ext cx="2391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a:solidFill>
                  <a:srgbClr val="000000"/>
                </a:solidFill>
              </a:rPr>
              <a:t>Policy 0</a:t>
            </a:r>
            <a:endParaRPr sz="1200">
              <a:solidFill>
                <a:srgbClr val="000000"/>
              </a:solidFill>
            </a:endParaRPr>
          </a:p>
        </p:txBody>
      </p:sp>
      <p:sp>
        <p:nvSpPr>
          <p:cNvPr id="213" name="Google Shape;213;p22"/>
          <p:cNvSpPr txBox="1"/>
          <p:nvPr/>
        </p:nvSpPr>
        <p:spPr>
          <a:xfrm>
            <a:off x="1342825" y="2957350"/>
            <a:ext cx="19995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2022-01-01</a:t>
            </a:r>
            <a:endParaRPr b="1">
              <a:latin typeface="Lato"/>
              <a:ea typeface="Lato"/>
              <a:cs typeface="Lato"/>
              <a:sym typeface="Lato"/>
            </a:endParaRPr>
          </a:p>
        </p:txBody>
      </p:sp>
      <p:sp>
        <p:nvSpPr>
          <p:cNvPr id="214" name="Google Shape;214;p22"/>
          <p:cNvSpPr txBox="1"/>
          <p:nvPr/>
        </p:nvSpPr>
        <p:spPr>
          <a:xfrm>
            <a:off x="3664274" y="3535600"/>
            <a:ext cx="11829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2022-02-15</a:t>
            </a:r>
            <a:endParaRPr b="1">
              <a:latin typeface="Lato"/>
              <a:ea typeface="Lato"/>
              <a:cs typeface="Lato"/>
              <a:sym typeface="Lato"/>
            </a:endParaRPr>
          </a:p>
        </p:txBody>
      </p:sp>
      <p:sp>
        <p:nvSpPr>
          <p:cNvPr id="215" name="Google Shape;215;p22"/>
          <p:cNvSpPr txBox="1">
            <a:spLocks noGrp="1"/>
          </p:cNvSpPr>
          <p:nvPr>
            <p:ph type="title"/>
          </p:nvPr>
        </p:nvSpPr>
        <p:spPr>
          <a:xfrm>
            <a:off x="3344399" y="2221350"/>
            <a:ext cx="24585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a:solidFill>
                  <a:srgbClr val="000000"/>
                </a:solidFill>
              </a:rPr>
              <a:t>Policy 1</a:t>
            </a:r>
            <a:endParaRPr sz="1200">
              <a:solidFill>
                <a:srgbClr val="000000"/>
              </a:solidFill>
            </a:endParaRPr>
          </a:p>
        </p:txBody>
      </p:sp>
      <p:sp>
        <p:nvSpPr>
          <p:cNvPr id="216" name="Google Shape;216;p22"/>
          <p:cNvSpPr txBox="1">
            <a:spLocks noGrp="1"/>
          </p:cNvSpPr>
          <p:nvPr>
            <p:ph type="body" idx="4294967295"/>
          </p:nvPr>
        </p:nvSpPr>
        <p:spPr>
          <a:xfrm>
            <a:off x="143224" y="2425838"/>
            <a:ext cx="2391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200"/>
              <a:t>Masks are required indoors regardless of vaccination status. </a:t>
            </a:r>
            <a:endParaRPr sz="1200"/>
          </a:p>
        </p:txBody>
      </p:sp>
      <p:sp>
        <p:nvSpPr>
          <p:cNvPr id="217" name="Google Shape;217;p22"/>
          <p:cNvSpPr txBox="1"/>
          <p:nvPr/>
        </p:nvSpPr>
        <p:spPr>
          <a:xfrm>
            <a:off x="5489600" y="2815650"/>
            <a:ext cx="15264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2022-07-01</a:t>
            </a:r>
            <a:endParaRPr b="1">
              <a:latin typeface="Lato"/>
              <a:ea typeface="Lato"/>
              <a:cs typeface="Lato"/>
              <a:sym typeface="Lato"/>
            </a:endParaRPr>
          </a:p>
        </p:txBody>
      </p:sp>
      <p:sp>
        <p:nvSpPr>
          <p:cNvPr id="218" name="Google Shape;218;p22"/>
          <p:cNvSpPr txBox="1">
            <a:spLocks noGrp="1"/>
          </p:cNvSpPr>
          <p:nvPr>
            <p:ph type="title"/>
          </p:nvPr>
        </p:nvSpPr>
        <p:spPr>
          <a:xfrm>
            <a:off x="5372378" y="3903925"/>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a:solidFill>
                  <a:srgbClr val="000000"/>
                </a:solidFill>
              </a:rPr>
              <a:t>Policy 2</a:t>
            </a:r>
            <a:endParaRPr sz="1200">
              <a:solidFill>
                <a:srgbClr val="000000"/>
              </a:solidFill>
            </a:endParaRPr>
          </a:p>
        </p:txBody>
      </p:sp>
      <p:sp>
        <p:nvSpPr>
          <p:cNvPr id="219" name="Google Shape;219;p22"/>
          <p:cNvSpPr txBox="1">
            <a:spLocks noGrp="1"/>
          </p:cNvSpPr>
          <p:nvPr>
            <p:ph type="body" idx="4294967295"/>
          </p:nvPr>
        </p:nvSpPr>
        <p:spPr>
          <a:xfrm>
            <a:off x="5372375" y="4134925"/>
            <a:ext cx="2534400" cy="754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200"/>
              <a:t>masks indoors are optional for most individuals, regardless of vaccination status</a:t>
            </a:r>
            <a:endParaRPr sz="1200"/>
          </a:p>
        </p:txBody>
      </p:sp>
      <p:sp>
        <p:nvSpPr>
          <p:cNvPr id="220" name="Google Shape;220;p22"/>
          <p:cNvSpPr txBox="1"/>
          <p:nvPr/>
        </p:nvSpPr>
        <p:spPr>
          <a:xfrm>
            <a:off x="7463997" y="3535600"/>
            <a:ext cx="16800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2022-09-01</a:t>
            </a:r>
            <a:endParaRPr b="1">
              <a:latin typeface="Lato"/>
              <a:ea typeface="Lato"/>
              <a:cs typeface="Lato"/>
              <a:sym typeface="Lato"/>
            </a:endParaRPr>
          </a:p>
        </p:txBody>
      </p:sp>
      <p:pic>
        <p:nvPicPr>
          <p:cNvPr id="221" name="Google Shape;221;p22" descr="shutterstock_429987889_edited.jpg"/>
          <p:cNvPicPr preferRelativeResize="0"/>
          <p:nvPr/>
        </p:nvPicPr>
        <p:blipFill rotWithShape="1">
          <a:blip r:embed="rId3">
            <a:alphaModFix/>
          </a:blip>
          <a:srcRect t="91660" b="6621"/>
          <a:stretch/>
        </p:blipFill>
        <p:spPr>
          <a:xfrm>
            <a:off x="885125" y="3339575"/>
            <a:ext cx="8265375" cy="132431"/>
          </a:xfrm>
          <a:prstGeom prst="rect">
            <a:avLst/>
          </a:prstGeom>
          <a:noFill/>
          <a:ln>
            <a:noFill/>
          </a:ln>
        </p:spPr>
      </p:pic>
      <p:grpSp>
        <p:nvGrpSpPr>
          <p:cNvPr id="222" name="Google Shape;222;p22"/>
          <p:cNvGrpSpPr/>
          <p:nvPr/>
        </p:nvGrpSpPr>
        <p:grpSpPr>
          <a:xfrm>
            <a:off x="845575" y="3060165"/>
            <a:ext cx="92400" cy="411825"/>
            <a:chOff x="845575" y="2563700"/>
            <a:chExt cx="92400" cy="411825"/>
          </a:xfrm>
        </p:grpSpPr>
        <p:cxnSp>
          <p:nvCxnSpPr>
            <p:cNvPr id="223" name="Google Shape;223;p2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224" name="Google Shape;224;p2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22"/>
          <p:cNvGrpSpPr/>
          <p:nvPr/>
        </p:nvGrpSpPr>
        <p:grpSpPr>
          <a:xfrm>
            <a:off x="4087750" y="3046865"/>
            <a:ext cx="92400" cy="411825"/>
            <a:chOff x="845575" y="2563700"/>
            <a:chExt cx="92400" cy="411825"/>
          </a:xfrm>
        </p:grpSpPr>
        <p:cxnSp>
          <p:nvCxnSpPr>
            <p:cNvPr id="226" name="Google Shape;226;p2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227" name="Google Shape;227;p2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22"/>
          <p:cNvGrpSpPr/>
          <p:nvPr/>
        </p:nvGrpSpPr>
        <p:grpSpPr>
          <a:xfrm rot="10800000">
            <a:off x="6308938" y="3339567"/>
            <a:ext cx="92400" cy="411825"/>
            <a:chOff x="2070100" y="2563700"/>
            <a:chExt cx="92400" cy="411825"/>
          </a:xfrm>
        </p:grpSpPr>
        <p:cxnSp>
          <p:nvCxnSpPr>
            <p:cNvPr id="229" name="Google Shape;229;p22"/>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230" name="Google Shape;230;p22"/>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22"/>
          <p:cNvGrpSpPr/>
          <p:nvPr/>
        </p:nvGrpSpPr>
        <p:grpSpPr>
          <a:xfrm rot="10800000">
            <a:off x="2296375" y="3339567"/>
            <a:ext cx="92400" cy="411825"/>
            <a:chOff x="2070100" y="2563700"/>
            <a:chExt cx="92400" cy="411825"/>
          </a:xfrm>
        </p:grpSpPr>
        <p:cxnSp>
          <p:nvCxnSpPr>
            <p:cNvPr id="232" name="Google Shape;232;p22"/>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233" name="Google Shape;233;p22"/>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22"/>
          <p:cNvGrpSpPr/>
          <p:nvPr/>
        </p:nvGrpSpPr>
        <p:grpSpPr>
          <a:xfrm>
            <a:off x="8325450" y="3060165"/>
            <a:ext cx="92400" cy="411825"/>
            <a:chOff x="845575" y="2563700"/>
            <a:chExt cx="92400" cy="411825"/>
          </a:xfrm>
        </p:grpSpPr>
        <p:cxnSp>
          <p:nvCxnSpPr>
            <p:cNvPr id="235" name="Google Shape;235;p2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236" name="Google Shape;236;p2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22"/>
          <p:cNvSpPr txBox="1">
            <a:spLocks noGrp="1"/>
          </p:cNvSpPr>
          <p:nvPr>
            <p:ph type="title"/>
          </p:nvPr>
        </p:nvSpPr>
        <p:spPr>
          <a:xfrm>
            <a:off x="1624687" y="38650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a:solidFill>
                  <a:srgbClr val="000000"/>
                </a:solidFill>
              </a:rPr>
              <a:t>Dataset start date</a:t>
            </a:r>
            <a:endParaRPr sz="1200">
              <a:solidFill>
                <a:srgbClr val="000000"/>
              </a:solidFill>
            </a:endParaRPr>
          </a:p>
        </p:txBody>
      </p:sp>
      <p:sp>
        <p:nvSpPr>
          <p:cNvPr id="238" name="Google Shape;238;p22"/>
          <p:cNvSpPr txBox="1">
            <a:spLocks noGrp="1"/>
          </p:cNvSpPr>
          <p:nvPr>
            <p:ph type="body" idx="4294967295"/>
          </p:nvPr>
        </p:nvSpPr>
        <p:spPr>
          <a:xfrm>
            <a:off x="3344399" y="2421584"/>
            <a:ext cx="24585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1200"/>
              <a:t>Masks are required indoors for not fully vaccinated individuals</a:t>
            </a:r>
            <a:endParaRPr sz="1200"/>
          </a:p>
        </p:txBody>
      </p:sp>
      <p:sp>
        <p:nvSpPr>
          <p:cNvPr id="239" name="Google Shape;239;p22"/>
          <p:cNvSpPr txBox="1">
            <a:spLocks noGrp="1"/>
          </p:cNvSpPr>
          <p:nvPr>
            <p:ph type="title"/>
          </p:nvPr>
        </p:nvSpPr>
        <p:spPr>
          <a:xfrm>
            <a:off x="7464009" y="2579225"/>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300">
                <a:solidFill>
                  <a:srgbClr val="000000"/>
                </a:solidFill>
              </a:rPr>
              <a:t>Dataset end date</a:t>
            </a:r>
            <a:endParaRPr sz="13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Hypothesis</a:t>
            </a:r>
            <a:endParaRPr/>
          </a:p>
          <a:p>
            <a:pPr marL="0" lvl="0" indent="0" algn="l" rtl="0">
              <a:spcBef>
                <a:spcPts val="0"/>
              </a:spcBef>
              <a:spcAft>
                <a:spcPts val="0"/>
              </a:spcAft>
              <a:buNone/>
            </a:pPr>
            <a:endParaRPr/>
          </a:p>
        </p:txBody>
      </p:sp>
      <p:sp>
        <p:nvSpPr>
          <p:cNvPr id="245" name="Google Shape;245;p23"/>
          <p:cNvSpPr txBox="1">
            <a:spLocks noGrp="1"/>
          </p:cNvSpPr>
          <p:nvPr>
            <p:ph type="body" idx="1"/>
          </p:nvPr>
        </p:nvSpPr>
        <p:spPr>
          <a:xfrm>
            <a:off x="765600" y="2016500"/>
            <a:ext cx="7616400" cy="17568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a:solidFill>
                  <a:srgbClr val="000000"/>
                </a:solidFill>
              </a:rPr>
              <a:t>Our hypothesis is that  as the mask restrictions are lifted, we would observe more people visiting restaurants. The effects of policies will be reflected by the visiting patterns of  different types of restaurants in Boston.</a:t>
            </a:r>
            <a:endParaRPr>
              <a:solidFill>
                <a:srgbClr val="000000"/>
              </a:solidFill>
            </a:endParaRPr>
          </a:p>
          <a:p>
            <a:pPr marL="0" lvl="0" indent="457200" algn="l" rtl="0">
              <a:lnSpc>
                <a:spcPct val="150000"/>
              </a:lnSpc>
              <a:spcBef>
                <a:spcPts val="0"/>
              </a:spcBef>
              <a:spcAft>
                <a:spcPts val="0"/>
              </a:spcAft>
              <a:buNone/>
            </a:pPr>
            <a:r>
              <a:rPr lang="en-GB" b="1">
                <a:solidFill>
                  <a:srgbClr val="000000"/>
                </a:solidFill>
              </a:rPr>
              <a:t>H0 </a:t>
            </a:r>
            <a:r>
              <a:rPr lang="en-GB">
                <a:solidFill>
                  <a:srgbClr val="000000"/>
                </a:solidFill>
              </a:rPr>
              <a:t>: The policies have no effects on restaurants’ visiting pattern</a:t>
            </a:r>
            <a:endParaRPr>
              <a:solidFill>
                <a:srgbClr val="000000"/>
              </a:solidFill>
            </a:endParaRPr>
          </a:p>
          <a:p>
            <a:pPr marL="0" lvl="0" indent="457200" algn="l" rtl="0">
              <a:lnSpc>
                <a:spcPct val="150000"/>
              </a:lnSpc>
              <a:spcBef>
                <a:spcPts val="0"/>
              </a:spcBef>
              <a:spcAft>
                <a:spcPts val="0"/>
              </a:spcAft>
              <a:buNone/>
            </a:pPr>
            <a:r>
              <a:rPr lang="en-GB" b="1">
                <a:solidFill>
                  <a:srgbClr val="000000"/>
                </a:solidFill>
              </a:rPr>
              <a:t>H1</a:t>
            </a:r>
            <a:r>
              <a:rPr lang="en-GB">
                <a:solidFill>
                  <a:srgbClr val="000000"/>
                </a:solidFill>
              </a:rPr>
              <a:t>: At least one of the policies affects restaurant's visiting pattern positively.</a:t>
            </a:r>
            <a:endParaRPr>
              <a:solidFill>
                <a:srgbClr val="000000"/>
              </a:solidFill>
            </a:endParaRPr>
          </a:p>
          <a:p>
            <a:pPr marL="0" lvl="0" indent="0" algn="l" rtl="0">
              <a:lnSpc>
                <a:spcPct val="150000"/>
              </a:lnSpc>
              <a:spcBef>
                <a:spcPts val="0"/>
              </a:spcBef>
              <a:spcAft>
                <a:spcPts val="0"/>
              </a:spcAft>
              <a:buNone/>
            </a:pPr>
            <a:endParaRPr>
              <a:solidFill>
                <a:srgbClr val="000000"/>
              </a:solidFill>
              <a:latin typeface="Times New Roman"/>
              <a:ea typeface="Times New Roman"/>
              <a:cs typeface="Times New Roman"/>
              <a:sym typeface="Times New Roman"/>
            </a:endParaRPr>
          </a:p>
          <a:p>
            <a:pPr marL="0" lvl="0" indent="0" algn="l" rtl="0">
              <a:lnSpc>
                <a:spcPct val="150000"/>
              </a:lnSpc>
              <a:spcBef>
                <a:spcPts val="0"/>
              </a:spcBef>
              <a:spcAft>
                <a:spcPts val="0"/>
              </a:spcAft>
              <a:buNone/>
            </a:pPr>
            <a:endParaRPr>
              <a:solidFill>
                <a:srgbClr val="000000"/>
              </a:solidFill>
              <a:latin typeface="Times New Roman"/>
              <a:ea typeface="Times New Roman"/>
              <a:cs typeface="Times New Roman"/>
              <a:sym typeface="Times New Roman"/>
            </a:endParaRPr>
          </a:p>
          <a:p>
            <a:pPr marL="0" lvl="0" indent="0" algn="l" rtl="0">
              <a:lnSpc>
                <a:spcPct val="150000"/>
              </a:lnSpc>
              <a:spcBef>
                <a:spcPts val="0"/>
              </a:spcBef>
              <a:spcAft>
                <a:spcPts val="1600"/>
              </a:spcAft>
              <a:buNone/>
            </a:pPr>
            <a:endParaRPr/>
          </a:p>
        </p:txBody>
      </p:sp>
      <p:pic>
        <p:nvPicPr>
          <p:cNvPr id="246" name="Google Shape;246;p23" descr="shutterstock_429987889_edited.jpg"/>
          <p:cNvPicPr preferRelativeResize="0"/>
          <p:nvPr/>
        </p:nvPicPr>
        <p:blipFill rotWithShape="1">
          <a:blip r:embed="rId3">
            <a:alphaModFix/>
          </a:blip>
          <a:srcRect l="12609" t="85988" r="6247" b="1381"/>
          <a:stretch/>
        </p:blipFill>
        <p:spPr>
          <a:xfrm>
            <a:off x="0" y="3835675"/>
            <a:ext cx="9144000" cy="132689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251" name="Google Shape;251;p24"/>
          <p:cNvPicPr preferRelativeResize="0"/>
          <p:nvPr/>
        </p:nvPicPr>
        <p:blipFill rotWithShape="1">
          <a:blip r:embed="rId3">
            <a:alphaModFix/>
          </a:blip>
          <a:srcRect t="25567"/>
          <a:stretch/>
        </p:blipFill>
        <p:spPr>
          <a:xfrm>
            <a:off x="0" y="38625"/>
            <a:ext cx="9144003" cy="5143501"/>
          </a:xfrm>
          <a:prstGeom prst="rect">
            <a:avLst/>
          </a:prstGeom>
          <a:noFill/>
          <a:ln>
            <a:noFill/>
          </a:ln>
        </p:spPr>
      </p:pic>
      <p:sp>
        <p:nvSpPr>
          <p:cNvPr id="252" name="Google Shape;252;p24"/>
          <p:cNvSpPr txBox="1">
            <a:spLocks noGrp="1"/>
          </p:cNvSpPr>
          <p:nvPr>
            <p:ph type="title" idx="4294967295"/>
          </p:nvPr>
        </p:nvSpPr>
        <p:spPr>
          <a:xfrm>
            <a:off x="716925" y="1693125"/>
            <a:ext cx="52032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4800">
                <a:solidFill>
                  <a:schemeClr val="lt1"/>
                </a:solidFill>
              </a:rPr>
              <a:t>How We Test Our Hypothesis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5"/>
          <p:cNvSpPr txBox="1">
            <a:spLocks noGrp="1"/>
          </p:cNvSpPr>
          <p:nvPr>
            <p:ph type="title" idx="4294967295"/>
          </p:nvPr>
        </p:nvSpPr>
        <p:spPr>
          <a:xfrm>
            <a:off x="137950" y="54720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Lato"/>
                <a:ea typeface="Lato"/>
                <a:cs typeface="Lato"/>
                <a:sym typeface="Lato"/>
              </a:rPr>
              <a:t>Data Cleaning</a:t>
            </a:r>
            <a:endParaRPr>
              <a:latin typeface="Lato"/>
              <a:ea typeface="Lato"/>
              <a:cs typeface="Lato"/>
              <a:sym typeface="Lato"/>
            </a:endParaRPr>
          </a:p>
        </p:txBody>
      </p:sp>
      <p:sp>
        <p:nvSpPr>
          <p:cNvPr id="258" name="Google Shape;258;p25"/>
          <p:cNvSpPr txBox="1">
            <a:spLocks noGrp="1"/>
          </p:cNvSpPr>
          <p:nvPr>
            <p:ph type="body" idx="1"/>
          </p:nvPr>
        </p:nvSpPr>
        <p:spPr>
          <a:xfrm>
            <a:off x="137950" y="1212625"/>
            <a:ext cx="5348700" cy="3800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b="1">
                <a:solidFill>
                  <a:schemeClr val="dk1"/>
                </a:solidFill>
              </a:rPr>
              <a:t>01  | </a:t>
            </a:r>
            <a:r>
              <a:rPr lang="en-GB">
                <a:solidFill>
                  <a:srgbClr val="000000"/>
                </a:solidFill>
              </a:rPr>
              <a:t>  </a:t>
            </a:r>
            <a:r>
              <a:rPr lang="en-GB"/>
              <a:t>Select columns from places and patterns datasets respectively, and merge according to </a:t>
            </a:r>
            <a:r>
              <a:rPr lang="en-GB" i="1"/>
              <a:t>placekey</a:t>
            </a:r>
            <a:r>
              <a:rPr lang="en-GB"/>
              <a:t>; filter </a:t>
            </a:r>
            <a:r>
              <a:rPr lang="en-GB" i="1"/>
              <a:t>NAICS_code</a:t>
            </a:r>
            <a:r>
              <a:rPr lang="en-GB"/>
              <a:t> 722511 &amp; 722513, which represents full-service restaurant and limited-service restaurant</a:t>
            </a:r>
            <a:endParaRPr/>
          </a:p>
          <a:p>
            <a:pPr marL="0" lvl="0" indent="0" algn="l" rtl="0">
              <a:lnSpc>
                <a:spcPct val="115000"/>
              </a:lnSpc>
              <a:spcBef>
                <a:spcPts val="1600"/>
              </a:spcBef>
              <a:spcAft>
                <a:spcPts val="0"/>
              </a:spcAft>
              <a:buNone/>
            </a:pPr>
            <a:r>
              <a:rPr lang="en-GB" b="1">
                <a:solidFill>
                  <a:schemeClr val="dk1"/>
                </a:solidFill>
              </a:rPr>
              <a:t>02  | </a:t>
            </a:r>
            <a:r>
              <a:rPr lang="en-GB">
                <a:solidFill>
                  <a:srgbClr val="000000"/>
                </a:solidFill>
              </a:rPr>
              <a:t>  </a:t>
            </a:r>
            <a:r>
              <a:rPr lang="en-GB"/>
              <a:t>Drop the rows with NA values in  </a:t>
            </a:r>
            <a:r>
              <a:rPr lang="en-GB" i="1"/>
              <a:t>location_name; </a:t>
            </a:r>
            <a:r>
              <a:rPr lang="en-GB"/>
              <a:t>837 rows are dropped from this step</a:t>
            </a:r>
            <a:endParaRPr/>
          </a:p>
          <a:p>
            <a:pPr marL="0" lvl="0" indent="0" algn="l" rtl="0">
              <a:lnSpc>
                <a:spcPct val="115000"/>
              </a:lnSpc>
              <a:spcBef>
                <a:spcPts val="1600"/>
              </a:spcBef>
              <a:spcAft>
                <a:spcPts val="0"/>
              </a:spcAft>
              <a:buNone/>
            </a:pPr>
            <a:r>
              <a:rPr lang="en-GB" b="1">
                <a:solidFill>
                  <a:schemeClr val="dk1"/>
                </a:solidFill>
              </a:rPr>
              <a:t>03  | </a:t>
            </a:r>
            <a:r>
              <a:rPr lang="en-GB">
                <a:solidFill>
                  <a:srgbClr val="000000"/>
                </a:solidFill>
              </a:rPr>
              <a:t>  </a:t>
            </a:r>
            <a:r>
              <a:rPr lang="en-GB"/>
              <a:t>Use  </a:t>
            </a:r>
            <a:r>
              <a:rPr lang="en-GB" i="1"/>
              <a:t>data_range_end</a:t>
            </a:r>
            <a:r>
              <a:rPr lang="en-GB"/>
              <a:t> to determine the month of each row and create a new column representing the month</a:t>
            </a:r>
            <a:endParaRPr/>
          </a:p>
          <a:p>
            <a:pPr marL="0" lvl="0" indent="0" algn="l" rtl="0">
              <a:lnSpc>
                <a:spcPct val="115000"/>
              </a:lnSpc>
              <a:spcBef>
                <a:spcPts val="1600"/>
              </a:spcBef>
              <a:spcAft>
                <a:spcPts val="0"/>
              </a:spcAft>
              <a:buNone/>
            </a:pPr>
            <a:r>
              <a:rPr lang="en-GB" b="1">
                <a:solidFill>
                  <a:schemeClr val="dk1"/>
                </a:solidFill>
              </a:rPr>
              <a:t>04  | </a:t>
            </a:r>
            <a:r>
              <a:rPr lang="en-GB">
                <a:solidFill>
                  <a:srgbClr val="000000"/>
                </a:solidFill>
              </a:rPr>
              <a:t>  </a:t>
            </a:r>
            <a:r>
              <a:rPr lang="en-GB"/>
              <a:t>We selected [60, 2000] and [60, 2500] separately as threshold values for full-service restaurant and limited-service restaurant. 3663 rows are dropped from this step</a:t>
            </a:r>
            <a:endParaRPr/>
          </a:p>
          <a:p>
            <a:pPr marL="0" lvl="0" indent="0" algn="l" rtl="0">
              <a:lnSpc>
                <a:spcPct val="115000"/>
              </a:lnSpc>
              <a:spcBef>
                <a:spcPts val="1600"/>
              </a:spcBef>
              <a:spcAft>
                <a:spcPts val="1600"/>
              </a:spcAft>
              <a:buNone/>
            </a:pPr>
            <a:r>
              <a:rPr lang="en-GB" b="1">
                <a:solidFill>
                  <a:schemeClr val="dk1"/>
                </a:solidFill>
              </a:rPr>
              <a:t>05  | </a:t>
            </a:r>
            <a:r>
              <a:rPr lang="en-GB">
                <a:solidFill>
                  <a:srgbClr val="000000"/>
                </a:solidFill>
              </a:rPr>
              <a:t>  </a:t>
            </a:r>
            <a:r>
              <a:rPr lang="en-GB"/>
              <a:t>Originally there are  10762 rows in this dataset,  After data cleaning,  there are 6262 rows in total.</a:t>
            </a:r>
            <a:endParaRPr/>
          </a:p>
        </p:txBody>
      </p:sp>
      <p:pic>
        <p:nvPicPr>
          <p:cNvPr id="259" name="Google Shape;259;p25"/>
          <p:cNvPicPr preferRelativeResize="0"/>
          <p:nvPr/>
        </p:nvPicPr>
        <p:blipFill>
          <a:blip r:embed="rId3">
            <a:alphaModFix/>
          </a:blip>
          <a:stretch>
            <a:fillRect/>
          </a:stretch>
        </p:blipFill>
        <p:spPr>
          <a:xfrm>
            <a:off x="5486650" y="481975"/>
            <a:ext cx="3657352" cy="2257898"/>
          </a:xfrm>
          <a:prstGeom prst="rect">
            <a:avLst/>
          </a:prstGeom>
          <a:noFill/>
          <a:ln>
            <a:noFill/>
          </a:ln>
        </p:spPr>
      </p:pic>
      <p:pic>
        <p:nvPicPr>
          <p:cNvPr id="260" name="Google Shape;260;p25"/>
          <p:cNvPicPr preferRelativeResize="0"/>
          <p:nvPr/>
        </p:nvPicPr>
        <p:blipFill>
          <a:blip r:embed="rId4">
            <a:alphaModFix/>
          </a:blip>
          <a:stretch>
            <a:fillRect/>
          </a:stretch>
        </p:blipFill>
        <p:spPr>
          <a:xfrm>
            <a:off x="5486654" y="2885600"/>
            <a:ext cx="3657344" cy="2257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6"/>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Patterns</a:t>
            </a:r>
            <a:endParaRPr/>
          </a:p>
          <a:p>
            <a:pPr marL="0" lvl="0" indent="0" algn="l" rtl="0">
              <a:spcBef>
                <a:spcPts val="0"/>
              </a:spcBef>
              <a:spcAft>
                <a:spcPts val="0"/>
              </a:spcAft>
              <a:buNone/>
            </a:pPr>
            <a:r>
              <a:rPr lang="en-GB" sz="2400" b="0"/>
              <a:t>01 Overall Trend</a:t>
            </a:r>
            <a:endParaRPr sz="2400" b="0"/>
          </a:p>
        </p:txBody>
      </p:sp>
      <p:pic>
        <p:nvPicPr>
          <p:cNvPr id="266" name="Google Shape;266;p26"/>
          <p:cNvPicPr preferRelativeResize="0"/>
          <p:nvPr/>
        </p:nvPicPr>
        <p:blipFill>
          <a:blip r:embed="rId3">
            <a:alphaModFix/>
          </a:blip>
          <a:stretch>
            <a:fillRect/>
          </a:stretch>
        </p:blipFill>
        <p:spPr>
          <a:xfrm>
            <a:off x="3580150" y="1258975"/>
            <a:ext cx="5287201" cy="3264126"/>
          </a:xfrm>
          <a:prstGeom prst="rect">
            <a:avLst/>
          </a:prstGeom>
          <a:noFill/>
          <a:ln>
            <a:noFill/>
          </a:ln>
        </p:spPr>
      </p:pic>
      <p:cxnSp>
        <p:nvCxnSpPr>
          <p:cNvPr id="267" name="Google Shape;267;p26"/>
          <p:cNvCxnSpPr/>
          <p:nvPr/>
        </p:nvCxnSpPr>
        <p:spPr>
          <a:xfrm rot="10800000">
            <a:off x="5444175" y="1059900"/>
            <a:ext cx="9300" cy="3075600"/>
          </a:xfrm>
          <a:prstGeom prst="straightConnector1">
            <a:avLst/>
          </a:prstGeom>
          <a:noFill/>
          <a:ln w="9525" cap="flat" cmpd="sng">
            <a:solidFill>
              <a:schemeClr val="dk2"/>
            </a:solidFill>
            <a:prstDash val="dashDot"/>
            <a:round/>
            <a:headEnd type="none" w="med" len="med"/>
            <a:tailEnd type="triangle" w="med" len="med"/>
          </a:ln>
        </p:spPr>
      </p:cxnSp>
      <p:sp>
        <p:nvSpPr>
          <p:cNvPr id="268" name="Google Shape;268;p26"/>
          <p:cNvSpPr txBox="1"/>
          <p:nvPr/>
        </p:nvSpPr>
        <p:spPr>
          <a:xfrm>
            <a:off x="4958450" y="659600"/>
            <a:ext cx="984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a:latin typeface="Lato"/>
                <a:ea typeface="Lato"/>
                <a:cs typeface="Lato"/>
                <a:sym typeface="Lato"/>
              </a:rPr>
              <a:t>Policy 1</a:t>
            </a:r>
            <a:endParaRPr>
              <a:latin typeface="Lato"/>
              <a:ea typeface="Lato"/>
              <a:cs typeface="Lato"/>
              <a:sym typeface="Lato"/>
            </a:endParaRPr>
          </a:p>
        </p:txBody>
      </p:sp>
      <p:cxnSp>
        <p:nvCxnSpPr>
          <p:cNvPr id="269" name="Google Shape;269;p26"/>
          <p:cNvCxnSpPr/>
          <p:nvPr/>
        </p:nvCxnSpPr>
        <p:spPr>
          <a:xfrm rot="10800000">
            <a:off x="7825750" y="1059900"/>
            <a:ext cx="9300" cy="3075600"/>
          </a:xfrm>
          <a:prstGeom prst="straightConnector1">
            <a:avLst/>
          </a:prstGeom>
          <a:noFill/>
          <a:ln w="9525" cap="flat" cmpd="sng">
            <a:solidFill>
              <a:schemeClr val="dk2"/>
            </a:solidFill>
            <a:prstDash val="dashDot"/>
            <a:round/>
            <a:headEnd type="none" w="med" len="med"/>
            <a:tailEnd type="triangle" w="med" len="med"/>
          </a:ln>
        </p:spPr>
      </p:cxnSp>
      <p:sp>
        <p:nvSpPr>
          <p:cNvPr id="270" name="Google Shape;270;p26"/>
          <p:cNvSpPr txBox="1"/>
          <p:nvPr/>
        </p:nvSpPr>
        <p:spPr>
          <a:xfrm>
            <a:off x="7340025" y="659600"/>
            <a:ext cx="984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a:latin typeface="Lato"/>
                <a:ea typeface="Lato"/>
                <a:cs typeface="Lato"/>
                <a:sym typeface="Lato"/>
              </a:rPr>
              <a:t>Policy 2</a:t>
            </a:r>
            <a:endParaRPr>
              <a:latin typeface="Lato"/>
              <a:ea typeface="Lato"/>
              <a:cs typeface="Lato"/>
              <a:sym typeface="Lato"/>
            </a:endParaRPr>
          </a:p>
        </p:txBody>
      </p:sp>
      <p:sp>
        <p:nvSpPr>
          <p:cNvPr id="271" name="Google Shape;271;p26"/>
          <p:cNvSpPr txBox="1"/>
          <p:nvPr/>
        </p:nvSpPr>
        <p:spPr>
          <a:xfrm>
            <a:off x="247625" y="2571750"/>
            <a:ext cx="3000000" cy="15855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sz="1300" b="1">
                <a:solidFill>
                  <a:schemeClr val="dk1"/>
                </a:solidFill>
                <a:latin typeface="Lato"/>
                <a:ea typeface="Lato"/>
                <a:cs typeface="Lato"/>
                <a:sym typeface="Lato"/>
              </a:rPr>
              <a:t>01  | </a:t>
            </a:r>
            <a:r>
              <a:rPr lang="en-GB" sz="1300">
                <a:solidFill>
                  <a:schemeClr val="accent1"/>
                </a:solidFill>
                <a:latin typeface="Lato"/>
                <a:ea typeface="Lato"/>
                <a:cs typeface="Lato"/>
                <a:sym typeface="Lato"/>
              </a:rPr>
              <a:t>Overall visiting number increased from Jan to Apr, and decreased ever since</a:t>
            </a:r>
            <a:endParaRPr sz="1300">
              <a:solidFill>
                <a:schemeClr val="accent1"/>
              </a:solidFill>
              <a:latin typeface="Lato"/>
              <a:ea typeface="Lato"/>
              <a:cs typeface="Lato"/>
              <a:sym typeface="Lato"/>
            </a:endParaRPr>
          </a:p>
          <a:p>
            <a:pPr marL="457200" lvl="0" indent="0" algn="l" rtl="0">
              <a:spcBef>
                <a:spcPts val="0"/>
              </a:spcBef>
              <a:spcAft>
                <a:spcPts val="0"/>
              </a:spcAft>
              <a:buNone/>
            </a:pPr>
            <a:endParaRPr sz="1300" b="1">
              <a:solidFill>
                <a:schemeClr val="dk1"/>
              </a:solidFill>
              <a:latin typeface="Lato"/>
              <a:ea typeface="Lato"/>
              <a:cs typeface="Lato"/>
              <a:sym typeface="Lato"/>
            </a:endParaRPr>
          </a:p>
          <a:p>
            <a:pPr marL="457200" lvl="0" indent="0" algn="l" rtl="0">
              <a:spcBef>
                <a:spcPts val="0"/>
              </a:spcBef>
              <a:spcAft>
                <a:spcPts val="0"/>
              </a:spcAft>
              <a:buNone/>
            </a:pPr>
            <a:r>
              <a:rPr lang="en-GB" sz="1300" b="1">
                <a:solidFill>
                  <a:schemeClr val="dk1"/>
                </a:solidFill>
                <a:latin typeface="Lato"/>
                <a:ea typeface="Lato"/>
                <a:cs typeface="Lato"/>
                <a:sym typeface="Lato"/>
              </a:rPr>
              <a:t>02  | </a:t>
            </a:r>
            <a:r>
              <a:rPr lang="en-GB" sz="1300">
                <a:solidFill>
                  <a:schemeClr val="accent1"/>
                </a:solidFill>
                <a:latin typeface="Lato"/>
                <a:ea typeface="Lato"/>
                <a:cs typeface="Lato"/>
                <a:sym typeface="Lato"/>
              </a:rPr>
              <a:t>Stimulated by Policy 1, we observe a sharp increase from Feb to Mar</a:t>
            </a:r>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937</Words>
  <Application>Microsoft Macintosh PowerPoint</Application>
  <PresentationFormat>On-screen Show (16:9)</PresentationFormat>
  <Paragraphs>116</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Lato</vt:lpstr>
      <vt:lpstr>Arial</vt:lpstr>
      <vt:lpstr>Raleway</vt:lpstr>
      <vt:lpstr>Times New Roman</vt:lpstr>
      <vt:lpstr>Streamline</vt:lpstr>
      <vt:lpstr>The Impact of Boston's COVID-19-Related Policies on Restaurants</vt:lpstr>
      <vt:lpstr>Contents</vt:lpstr>
      <vt:lpstr>Background</vt:lpstr>
      <vt:lpstr>Policies</vt:lpstr>
      <vt:lpstr>Timeline</vt:lpstr>
      <vt:lpstr>Hypothesis </vt:lpstr>
      <vt:lpstr>How We Test Our Hypothesis</vt:lpstr>
      <vt:lpstr>Data Cleaning</vt:lpstr>
      <vt:lpstr>Patterns 01 Overall Trend</vt:lpstr>
      <vt:lpstr>Patterns 02 Full &amp; Limited </vt:lpstr>
      <vt:lpstr>Patterns 03 Top 6 Stores  Trend</vt:lpstr>
      <vt:lpstr>Patterns 04 Chain &amp;  Independent</vt:lpstr>
      <vt:lpstr>Patterns 05 Top Brands Analysis: Mcdonalds’ &amp; Chipotle</vt:lpstr>
      <vt:lpstr>Patterns 05 Boston vaccination status</vt:lpstr>
      <vt:lpstr>Conclusion</vt:lpstr>
      <vt:lpstr>Challenges &amp; Limitations</vt:lpstr>
      <vt:lpstr>Future Applications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Impact of Boston's COVID-19-Related Policies on Restaurants</dc:title>
  <cp:lastModifiedBy>ziyufan2000@126.com</cp:lastModifiedBy>
  <cp:revision>1</cp:revision>
  <dcterms:modified xsi:type="dcterms:W3CDTF">2022-12-06T21:20:18Z</dcterms:modified>
</cp:coreProperties>
</file>